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fntdata" ContentType="application/x-fontdata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7023100" cy="9309100"/>
  <p:embeddedFontLst>
    <p:embeddedFont>
      <p:font typeface="Montserrat"/>
      <p:regular r:id="rId6"/>
      <p:bold r:id="rId7"/>
      <p:italic r:id="rId8"/>
      <p:boldItalic r:id="rId9"/>
    </p:embeddedFont>
    <p:embeddedFont>
      <p:font typeface="Calibri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64806A6A-B11F-4920-8446-35E01BD26865}">
  <a:tblStyle styleId="{64806A6A-B11F-4920-8446-35E01BD2686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>
      <p:cViewPr varScale="1">
        <p:scale>
          <a:sx n="137" d="100"/>
          <a:sy n="137" d="100"/>
        </p:scale>
        <p:origin x="-120" y="-2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font" Target="fonts/font6.fntdata"/><Relationship Id="rId12" Type="http://schemas.openxmlformats.org/officeDocument/2006/relationships/font" Target="fonts/font7.fntdata"/><Relationship Id="rId13" Type="http://schemas.openxmlformats.org/officeDocument/2006/relationships/font" Target="fonts/font8.fntdata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font" Target="fonts/font1.fntdata"/><Relationship Id="rId7" Type="http://schemas.openxmlformats.org/officeDocument/2006/relationships/font" Target="fonts/font2.fntdata"/><Relationship Id="rId8" Type="http://schemas.openxmlformats.org/officeDocument/2006/relationships/font" Target="fonts/font3.fntdata"/><Relationship Id="rId9" Type="http://schemas.openxmlformats.org/officeDocument/2006/relationships/font" Target="fonts/font4.fntdata"/><Relationship Id="rId10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3043979" cy="46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7531" y="0"/>
            <a:ext cx="3043979" cy="46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19138" y="1163638"/>
            <a:ext cx="5584825" cy="31416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2946" y="4479687"/>
            <a:ext cx="5617208" cy="3665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8841738"/>
            <a:ext cx="3043979" cy="46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7531" y="8841738"/>
            <a:ext cx="3043979" cy="46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75" tIns="45775" rIns="91575" bIns="457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726ab5527f_2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726ab5527f_26_0:notes"/>
          <p:cNvSpPr txBox="1">
            <a:spLocks noGrp="1"/>
          </p:cNvSpPr>
          <p:nvPr>
            <p:ph type="body" idx="1"/>
          </p:nvPr>
        </p:nvSpPr>
        <p:spPr>
          <a:xfrm>
            <a:off x="702310" y="4421822"/>
            <a:ext cx="5618400" cy="4189200"/>
          </a:xfrm>
          <a:prstGeom prst="rect">
            <a:avLst/>
          </a:prstGeom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26ab5527f_26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726ab5527f_26_8:notes"/>
          <p:cNvSpPr txBox="1">
            <a:spLocks noGrp="1"/>
          </p:cNvSpPr>
          <p:nvPr>
            <p:ph type="body" idx="1"/>
          </p:nvPr>
        </p:nvSpPr>
        <p:spPr>
          <a:xfrm>
            <a:off x="702310" y="4421822"/>
            <a:ext cx="5618400" cy="4189200"/>
          </a:xfrm>
          <a:prstGeom prst="rect">
            <a:avLst/>
          </a:prstGeom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726ab5527f_45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726ab5527f_45_6:notes"/>
          <p:cNvSpPr txBox="1">
            <a:spLocks noGrp="1"/>
          </p:cNvSpPr>
          <p:nvPr>
            <p:ph type="body" idx="1"/>
          </p:nvPr>
        </p:nvSpPr>
        <p:spPr>
          <a:xfrm>
            <a:off x="702310" y="4421822"/>
            <a:ext cx="5618400" cy="4189200"/>
          </a:xfrm>
          <a:prstGeom prst="rect">
            <a:avLst/>
          </a:prstGeom>
        </p:spPr>
        <p:txBody>
          <a:bodyPr spcFirstLastPara="1" wrap="square" lIns="91575" tIns="45775" rIns="91575" bIns="457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abor.ny.gov/ui/cares-act.shtm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flcio.org/covid-19/state-resources" TargetMode="External"/><Relationship Id="rId4" Type="http://schemas.openxmlformats.org/officeDocument/2006/relationships/hyperlink" Target="https://labor.ny.gov/ui/cares-act.shtm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-11400" y="0"/>
            <a:ext cx="12203100" cy="6858000"/>
          </a:xfrm>
          <a:prstGeom prst="rect">
            <a:avLst/>
          </a:prstGeom>
          <a:solidFill>
            <a:srgbClr val="CFE5E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301433" y="287000"/>
            <a:ext cx="11469900" cy="1400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32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RELIEF FOR WORKERS AFFECTED</a:t>
            </a:r>
            <a:br>
              <a:rPr lang="en-US" sz="32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32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BY THE CORONAVIRUS</a:t>
            </a:r>
            <a:endParaRPr sz="3200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1"/>
          </p:nvPr>
        </p:nvSpPr>
        <p:spPr>
          <a:xfrm>
            <a:off x="506900" y="4870000"/>
            <a:ext cx="11264400" cy="1056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1900">
                <a:solidFill>
                  <a:srgbClr val="222222"/>
                </a:solidFill>
                <a:latin typeface="Montserrat"/>
                <a:ea typeface="Montserrat"/>
                <a:cs typeface="Montserrat"/>
                <a:sym typeface="Montserrat"/>
              </a:rPr>
              <a:t>Who Is Now Eligible for Unemployment Insurance (UI) Benefits </a:t>
            </a:r>
            <a:endParaRPr sz="1900">
              <a:solidFill>
                <a:srgbClr val="22222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1900">
                <a:solidFill>
                  <a:srgbClr val="222222"/>
                </a:solidFill>
                <a:latin typeface="Montserrat"/>
                <a:ea typeface="Montserrat"/>
                <a:cs typeface="Montserrat"/>
                <a:sym typeface="Montserrat"/>
              </a:rPr>
              <a:t>or Pandemic Unemployment Assistance (PUA)?</a:t>
            </a:r>
            <a:endParaRPr sz="1900">
              <a:solidFill>
                <a:srgbClr val="22222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rgbClr val="22222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1" name="Google Shape;91;p13"/>
          <p:cNvPicPr preferRelativeResize="0"/>
          <p:nvPr/>
        </p:nvPicPr>
        <p:blipFill rotWithShape="1">
          <a:blip r:embed="rId3">
            <a:alphaModFix/>
          </a:blip>
          <a:srcRect t="91333"/>
          <a:stretch/>
        </p:blipFill>
        <p:spPr>
          <a:xfrm>
            <a:off x="0" y="6263672"/>
            <a:ext cx="12192000" cy="59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3"/>
          <p:cNvPicPr preferRelativeResize="0"/>
          <p:nvPr/>
        </p:nvPicPr>
        <p:blipFill rotWithShape="1">
          <a:blip r:embed="rId4">
            <a:alphaModFix/>
          </a:blip>
          <a:srcRect r="6085"/>
          <a:stretch/>
        </p:blipFill>
        <p:spPr>
          <a:xfrm>
            <a:off x="3904633" y="1715033"/>
            <a:ext cx="4263599" cy="31277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/>
        </p:nvSpPr>
        <p:spPr>
          <a:xfrm>
            <a:off x="7411000" y="6372135"/>
            <a:ext cx="4434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D1C1D"/>
                </a:solidFill>
                <a:latin typeface="Montserrat"/>
                <a:ea typeface="Montserrat"/>
                <a:cs typeface="Montserrat"/>
                <a:sym typeface="Montserrat"/>
              </a:rPr>
              <a:t>Source: </a:t>
            </a:r>
            <a:r>
              <a:rPr lang="en-US" sz="1200" u="sng">
                <a:solidFill>
                  <a:srgbClr val="1D1C1D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labor.ny.gov/ui/cares-act.shtm</a:t>
            </a:r>
            <a:endParaRPr sz="1200">
              <a:solidFill>
                <a:srgbClr val="1D1C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8" name="Google Shape;98;p14"/>
          <p:cNvPicPr preferRelativeResize="0"/>
          <p:nvPr/>
        </p:nvPicPr>
        <p:blipFill rotWithShape="1">
          <a:blip r:embed="rId4">
            <a:alphaModFix/>
          </a:blip>
          <a:srcRect b="45805"/>
          <a:stretch/>
        </p:blipFill>
        <p:spPr>
          <a:xfrm>
            <a:off x="413533" y="6316733"/>
            <a:ext cx="1362484" cy="369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9" name="Google Shape;99;p14"/>
          <p:cNvGraphicFramePr/>
          <p:nvPr/>
        </p:nvGraphicFramePr>
        <p:xfrm>
          <a:off x="336913" y="879270"/>
          <a:ext cx="11518175" cy="5297494"/>
        </p:xfrm>
        <a:graphic>
          <a:graphicData uri="http://schemas.openxmlformats.org/drawingml/2006/table">
            <a:tbl>
              <a:tblPr>
                <a:noFill/>
                <a:tableStyleId>{64806A6A-B11F-4920-8446-35E01BD26865}</a:tableStyleId>
              </a:tblPr>
              <a:tblGrid>
                <a:gridCol w="9032075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000"/>
                    </a:ext>
                  </a:extLst>
                </a:gridCol>
                <a:gridCol w="1192200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001"/>
                    </a:ext>
                  </a:extLst>
                </a:gridCol>
                <a:gridCol w="1293900">
                  <a:extLst>
                    <a:ext uri="{9D8B030D-6E8A-4147-A177-3AD203B41FA5}">
                      <a16:col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0002"/>
                    </a:ext>
                  </a:extLst>
                </a:gridCol>
              </a:tblGrid>
              <a:tr h="748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Yes, if you are self-employed, are seeking part-time work, have limited work experience or, for some other reason, are not eligible for regular unemployment benefits AND you self-certify that you are affected by the coronavirus in one of the following ways: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15E6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ELIGIBLE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15E6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NOT ELIGIBLE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15E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0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 were diagnosed with COVID-19 or you have COVID-19 symptoms and are seeking diagnosis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✓</a:t>
                      </a:r>
                      <a:endParaRPr sz="18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1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 member of your household has been diagnosed with COVID-19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✓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2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 are providing care for a family member diagnosed with COVID-19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✓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3"/>
                  </a:ext>
                </a:extLst>
              </a:tr>
              <a:tr h="573525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 are the primary caregiver for a child who is unable to attend school or another facility that has been closed due to COVID-19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✓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4"/>
                  </a:ext>
                </a:extLst>
              </a:tr>
              <a:tr h="573525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 are unable to reach work because of an imposed quarantine or because a health care provider advised you to self-quarantine due to COVID-19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✓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5"/>
                  </a:ext>
                </a:extLst>
              </a:tr>
              <a:tr h="573525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 were scheduled to start new employment, but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now you </a:t>
                      </a: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don’t have a job or cannot work because of COVID-19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✓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6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 became a major support for your household because the head of your household died from COVID-19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✓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7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 have to quit your job as a direct result of COVID-19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✓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8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Your place of employment closed as a direct result of COVID-19</a:t>
                      </a:r>
                      <a:endParaRPr sz="1200" b="1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✓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09"/>
                  </a:ext>
                </a:extLst>
              </a:tr>
              <a:tr h="315425">
                <a:tc>
                  <a:txBody>
                    <a:bodyPr/>
                    <a:lstStyle/>
                    <a:p>
                      <a:pPr marL="254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 can telework with pay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>
                          <a:solidFill>
                            <a:srgbClr val="C40D3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✘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10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You are receiving paid sick leave or other paid leave benefits</a:t>
                      </a:r>
                      <a:endParaRPr sz="12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10300" marR="182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>
                          <a:solidFill>
                            <a:srgbClr val="C40D3C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✘</a:t>
                      </a:r>
                      <a:endParaRPr sz="18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28575" marR="28575" marT="19050" marB="19050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011"/>
                  </a:ext>
                </a:extLst>
              </a:tr>
            </a:tbl>
          </a:graphicData>
        </a:graphic>
      </p:graphicFrame>
      <p:sp>
        <p:nvSpPr>
          <p:cNvPr id="100" name="Google Shape;100;p14"/>
          <p:cNvSpPr txBox="1">
            <a:spLocks noGrp="1"/>
          </p:cNvSpPr>
          <p:nvPr>
            <p:ph type="ctrTitle"/>
          </p:nvPr>
        </p:nvSpPr>
        <p:spPr>
          <a:xfrm>
            <a:off x="265700" y="213925"/>
            <a:ext cx="11469900" cy="552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AM I ELIGIBLE FOR PANDEMIC UNEMPLOYMENT ASSISTANCE BENEFITS</a:t>
            </a:r>
            <a:r>
              <a:rPr lang="en-US" sz="21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? </a:t>
            </a:r>
            <a:endParaRPr sz="2100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/>
          <p:nvPr/>
        </p:nvSpPr>
        <p:spPr>
          <a:xfrm>
            <a:off x="3477175" y="2889975"/>
            <a:ext cx="5466600" cy="733200"/>
          </a:xfrm>
          <a:prstGeom prst="rect">
            <a:avLst/>
          </a:prstGeom>
          <a:solidFill>
            <a:srgbClr val="FFD757"/>
          </a:solidFill>
          <a:ln>
            <a:noFill/>
          </a:ln>
        </p:spPr>
        <p:txBody>
          <a:bodyPr spcFirstLastPara="1" wrap="square" lIns="91425" tIns="18287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APPLY FOR UNEMPLOYMENT</a:t>
            </a:r>
            <a:endParaRPr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Contact Your Union or Visit</a:t>
            </a:r>
            <a:r>
              <a:rPr lang="en-US" sz="1100" b="1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100" b="1" u="sng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aflcio.org/covid-19/state-resources</a:t>
            </a:r>
            <a:endParaRPr sz="1100"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6" name="Google Shape;106;p15"/>
          <p:cNvSpPr txBox="1"/>
          <p:nvPr/>
        </p:nvSpPr>
        <p:spPr>
          <a:xfrm>
            <a:off x="359400" y="204557"/>
            <a:ext cx="114732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RELIEF FOR WORKERS AFFECTED BY THE CORONAVIRUS</a:t>
            </a:r>
            <a:endParaRPr sz="2900"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What You Need to Know About the CARES Act</a:t>
            </a:r>
            <a:endParaRPr sz="1900" b="1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i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5"/>
          <p:cNvSpPr txBox="1"/>
          <p:nvPr/>
        </p:nvSpPr>
        <p:spPr>
          <a:xfrm>
            <a:off x="3460448" y="1239367"/>
            <a:ext cx="2273100" cy="1255200"/>
          </a:xfrm>
          <a:prstGeom prst="rect">
            <a:avLst/>
          </a:prstGeom>
          <a:solidFill>
            <a:srgbClr val="FFD75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13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I Am Eligible for UI Benefits</a:t>
            </a:r>
            <a:endParaRPr sz="1300"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5996607" y="1239367"/>
            <a:ext cx="2947200" cy="1255200"/>
          </a:xfrm>
          <a:prstGeom prst="rect">
            <a:avLst/>
          </a:prstGeom>
          <a:solidFill>
            <a:srgbClr val="FFD757"/>
          </a:solidFill>
          <a:ln>
            <a:noFill/>
          </a:ln>
        </p:spPr>
        <p:txBody>
          <a:bodyPr spcFirstLastPara="1" wrap="square" lIns="121900" tIns="3048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I Am Losing Wages Because of the Coronavirus but Not Sure I Can Apply for UI</a:t>
            </a:r>
            <a:endParaRPr sz="1300"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3460450" y="4976975"/>
            <a:ext cx="5483100" cy="594300"/>
          </a:xfrm>
          <a:prstGeom prst="rect">
            <a:avLst/>
          </a:prstGeom>
          <a:solidFill>
            <a:srgbClr val="FFD75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RECEIVE EITHER UI OR PUA BENEFITS</a:t>
            </a:r>
            <a:endParaRPr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Plus an Additional $600 Per Week Until July 31, 2020</a:t>
            </a:r>
            <a:endParaRPr sz="1000"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15"/>
          <p:cNvSpPr txBox="1"/>
          <p:nvPr/>
        </p:nvSpPr>
        <p:spPr>
          <a:xfrm>
            <a:off x="1776025" y="6418500"/>
            <a:ext cx="4242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D1C1D"/>
                </a:solidFill>
                <a:latin typeface="Montserrat"/>
                <a:ea typeface="Montserrat"/>
                <a:cs typeface="Montserrat"/>
                <a:sym typeface="Montserrat"/>
              </a:rPr>
              <a:t>Source: Adapted from </a:t>
            </a:r>
            <a:r>
              <a:rPr lang="en-US" sz="1200" u="sng">
                <a:solidFill>
                  <a:srgbClr val="1D1C1D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labor.ny.gov/ui/cares-act.shtm</a:t>
            </a:r>
            <a:endParaRPr sz="1200">
              <a:solidFill>
                <a:srgbClr val="1D1C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475488" y="1239367"/>
            <a:ext cx="2721900" cy="1255200"/>
          </a:xfrm>
          <a:prstGeom prst="rect">
            <a:avLst/>
          </a:prstGeom>
          <a:solidFill>
            <a:srgbClr val="F4633A"/>
          </a:solidFill>
          <a:ln>
            <a:noFill/>
          </a:ln>
        </p:spPr>
        <p:txBody>
          <a:bodyPr spcFirstLastPara="1" wrap="square" lIns="121900" tIns="365725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 Was Already Approved for Unemployment Insurance Benefits</a:t>
            </a:r>
            <a:endParaRPr sz="13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2" name="Google Shape;112;p15"/>
          <p:cNvSpPr txBox="1"/>
          <p:nvPr/>
        </p:nvSpPr>
        <p:spPr>
          <a:xfrm>
            <a:off x="9249750" y="1239375"/>
            <a:ext cx="2421600" cy="1255200"/>
          </a:xfrm>
          <a:prstGeom prst="rect">
            <a:avLst/>
          </a:prstGeom>
          <a:solidFill>
            <a:srgbClr val="3B9DD7"/>
          </a:solidFill>
          <a:ln>
            <a:noFill/>
          </a:ln>
        </p:spPr>
        <p:txBody>
          <a:bodyPr spcFirstLastPara="1" wrap="square" lIns="121900" tIns="3048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solidFill>
                  <a:srgbClr val="FFD757"/>
                </a:solidFill>
                <a:latin typeface="Montserrat"/>
                <a:ea typeface="Montserrat"/>
                <a:cs typeface="Montserrat"/>
                <a:sym typeface="Montserrat"/>
              </a:rPr>
              <a:t>My Unemployment Benefits Were Used Up After July 1, 2019</a:t>
            </a:r>
            <a:endParaRPr sz="1300" b="1">
              <a:solidFill>
                <a:srgbClr val="FFD75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3" name="Google Shape;113;p15"/>
          <p:cNvSpPr/>
          <p:nvPr/>
        </p:nvSpPr>
        <p:spPr>
          <a:xfrm>
            <a:off x="4507850" y="2412383"/>
            <a:ext cx="178500" cy="178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4" name="Google Shape;114;p15"/>
          <p:cNvCxnSpPr/>
          <p:nvPr/>
        </p:nvCxnSpPr>
        <p:spPr>
          <a:xfrm>
            <a:off x="4597050" y="2561195"/>
            <a:ext cx="0" cy="317100"/>
          </a:xfrm>
          <a:prstGeom prst="straightConnector1">
            <a:avLst/>
          </a:prstGeom>
          <a:noFill/>
          <a:ln w="9525" cap="flat" cmpd="sng">
            <a:solidFill>
              <a:srgbClr val="115E67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5" name="Google Shape;115;p15"/>
          <p:cNvSpPr/>
          <p:nvPr/>
        </p:nvSpPr>
        <p:spPr>
          <a:xfrm>
            <a:off x="4543050" y="2445214"/>
            <a:ext cx="108000" cy="112800"/>
          </a:xfrm>
          <a:prstGeom prst="ellipse">
            <a:avLst/>
          </a:prstGeom>
          <a:solidFill>
            <a:srgbClr val="115E6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5"/>
          <p:cNvSpPr/>
          <p:nvPr/>
        </p:nvSpPr>
        <p:spPr>
          <a:xfrm>
            <a:off x="10342682" y="2387535"/>
            <a:ext cx="178396" cy="178396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5"/>
          <p:cNvSpPr/>
          <p:nvPr/>
        </p:nvSpPr>
        <p:spPr>
          <a:xfrm>
            <a:off x="10377881" y="2420332"/>
            <a:ext cx="107997" cy="112797"/>
          </a:xfrm>
          <a:prstGeom prst="ellipse">
            <a:avLst/>
          </a:prstGeom>
          <a:solidFill>
            <a:srgbClr val="3B9DD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8" name="Google Shape;118;p15"/>
          <p:cNvCxnSpPr/>
          <p:nvPr/>
        </p:nvCxnSpPr>
        <p:spPr>
          <a:xfrm>
            <a:off x="10431875" y="3232100"/>
            <a:ext cx="0" cy="2560500"/>
          </a:xfrm>
          <a:prstGeom prst="straightConnector1">
            <a:avLst/>
          </a:prstGeom>
          <a:noFill/>
          <a:ln w="9525" cap="flat" cmpd="sng">
            <a:solidFill>
              <a:srgbClr val="3B9DD7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9" name="Google Shape;119;p15"/>
          <p:cNvSpPr txBox="1"/>
          <p:nvPr/>
        </p:nvSpPr>
        <p:spPr>
          <a:xfrm>
            <a:off x="10508392" y="3077450"/>
            <a:ext cx="1200000" cy="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3B9DD7"/>
                </a:solidFill>
                <a:latin typeface="Montserrat"/>
                <a:ea typeface="Montserrat"/>
                <a:cs typeface="Montserrat"/>
                <a:sym typeface="Montserrat"/>
              </a:rPr>
              <a:t>ELIGIBLE</a:t>
            </a:r>
            <a:endParaRPr sz="1500" b="1">
              <a:solidFill>
                <a:srgbClr val="3B9DD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0" name="Google Shape;120;p15"/>
          <p:cNvSpPr txBox="1"/>
          <p:nvPr/>
        </p:nvSpPr>
        <p:spPr>
          <a:xfrm>
            <a:off x="6330525" y="3990975"/>
            <a:ext cx="2613300" cy="542400"/>
          </a:xfrm>
          <a:prstGeom prst="rect">
            <a:avLst/>
          </a:prstGeom>
          <a:solidFill>
            <a:srgbClr val="FFD757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APPLY FOR PANDEMIC UNEMPLOYMENT ASSISTANCE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21" name="Google Shape;121;p15"/>
          <p:cNvGrpSpPr/>
          <p:nvPr/>
        </p:nvGrpSpPr>
        <p:grpSpPr>
          <a:xfrm>
            <a:off x="6323867" y="3521267"/>
            <a:ext cx="178500" cy="178500"/>
            <a:chOff x="7390667" y="3749867"/>
            <a:chExt cx="178500" cy="178500"/>
          </a:xfrm>
        </p:grpSpPr>
        <p:sp>
          <p:nvSpPr>
            <p:cNvPr id="122" name="Google Shape;122;p15"/>
            <p:cNvSpPr/>
            <p:nvPr/>
          </p:nvSpPr>
          <p:spPr>
            <a:xfrm>
              <a:off x="7390667" y="3749867"/>
              <a:ext cx="178500" cy="178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5"/>
            <p:cNvSpPr/>
            <p:nvPr/>
          </p:nvSpPr>
          <p:spPr>
            <a:xfrm>
              <a:off x="7425867" y="3782664"/>
              <a:ext cx="108000" cy="112800"/>
            </a:xfrm>
            <a:prstGeom prst="ellipse">
              <a:avLst/>
            </a:prstGeom>
            <a:solidFill>
              <a:srgbClr val="115E6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24" name="Google Shape;124;p15"/>
          <p:cNvCxnSpPr/>
          <p:nvPr/>
        </p:nvCxnSpPr>
        <p:spPr>
          <a:xfrm>
            <a:off x="6416267" y="3623164"/>
            <a:ext cx="493200" cy="372600"/>
          </a:xfrm>
          <a:prstGeom prst="straightConnector1">
            <a:avLst/>
          </a:prstGeom>
          <a:noFill/>
          <a:ln w="9525" cap="flat" cmpd="sng">
            <a:solidFill>
              <a:srgbClr val="115E67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5" name="Google Shape;125;p15"/>
          <p:cNvCxnSpPr/>
          <p:nvPr/>
        </p:nvCxnSpPr>
        <p:spPr>
          <a:xfrm flipH="1">
            <a:off x="4641483" y="3650345"/>
            <a:ext cx="1733400" cy="1318500"/>
          </a:xfrm>
          <a:prstGeom prst="straightConnector1">
            <a:avLst/>
          </a:prstGeom>
          <a:noFill/>
          <a:ln w="9525" cap="flat" cmpd="sng">
            <a:solidFill>
              <a:srgbClr val="115E67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6" name="Google Shape;126;p15"/>
          <p:cNvSpPr txBox="1"/>
          <p:nvPr/>
        </p:nvSpPr>
        <p:spPr>
          <a:xfrm>
            <a:off x="4755225" y="3596133"/>
            <a:ext cx="1200000" cy="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15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ELIGIBLE</a:t>
            </a:r>
            <a:endParaRPr sz="1500"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27" name="Google Shape;127;p15"/>
          <p:cNvGrpSpPr/>
          <p:nvPr/>
        </p:nvGrpSpPr>
        <p:grpSpPr>
          <a:xfrm>
            <a:off x="7428775" y="4452725"/>
            <a:ext cx="178500" cy="178500"/>
            <a:chOff x="8971800" y="4988100"/>
            <a:chExt cx="178500" cy="178500"/>
          </a:xfrm>
        </p:grpSpPr>
        <p:sp>
          <p:nvSpPr>
            <p:cNvPr id="128" name="Google Shape;128;p15"/>
            <p:cNvSpPr/>
            <p:nvPr/>
          </p:nvSpPr>
          <p:spPr>
            <a:xfrm>
              <a:off x="8971800" y="4988100"/>
              <a:ext cx="178500" cy="178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5"/>
            <p:cNvSpPr/>
            <p:nvPr/>
          </p:nvSpPr>
          <p:spPr>
            <a:xfrm>
              <a:off x="9007000" y="5020897"/>
              <a:ext cx="108000" cy="112800"/>
            </a:xfrm>
            <a:prstGeom prst="ellipse">
              <a:avLst/>
            </a:prstGeom>
            <a:solidFill>
              <a:srgbClr val="115E6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0" name="Google Shape;130;p15"/>
          <p:cNvCxnSpPr/>
          <p:nvPr/>
        </p:nvCxnSpPr>
        <p:spPr>
          <a:xfrm>
            <a:off x="7509525" y="4516700"/>
            <a:ext cx="654600" cy="501300"/>
          </a:xfrm>
          <a:prstGeom prst="straightConnector1">
            <a:avLst/>
          </a:prstGeom>
          <a:noFill/>
          <a:ln w="9525" cap="flat" cmpd="sng">
            <a:solidFill>
              <a:srgbClr val="115E67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1" name="Google Shape;131;p15"/>
          <p:cNvSpPr txBox="1"/>
          <p:nvPr/>
        </p:nvSpPr>
        <p:spPr>
          <a:xfrm>
            <a:off x="7032967" y="3596133"/>
            <a:ext cx="1711200" cy="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NOT ELIGIBLE</a:t>
            </a:r>
            <a:endParaRPr sz="1500"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32" name="Google Shape;132;p15"/>
          <p:cNvPicPr preferRelativeResize="0"/>
          <p:nvPr/>
        </p:nvPicPr>
        <p:blipFill rotWithShape="1">
          <a:blip r:embed="rId5">
            <a:alphaModFix/>
          </a:blip>
          <a:srcRect b="45805"/>
          <a:stretch/>
        </p:blipFill>
        <p:spPr>
          <a:xfrm>
            <a:off x="413533" y="6316733"/>
            <a:ext cx="1362484" cy="3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5"/>
          <p:cNvSpPr txBox="1"/>
          <p:nvPr/>
        </p:nvSpPr>
        <p:spPr>
          <a:xfrm>
            <a:off x="7933083" y="4533367"/>
            <a:ext cx="1200000" cy="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sz="15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ELIGIBLE</a:t>
            </a:r>
            <a:endParaRPr sz="1500"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4" name="Google Shape;134;p15"/>
          <p:cNvSpPr txBox="1"/>
          <p:nvPr/>
        </p:nvSpPr>
        <p:spPr>
          <a:xfrm>
            <a:off x="1652900" y="3145733"/>
            <a:ext cx="1358700" cy="4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rgbClr val="F4633A"/>
                </a:solidFill>
                <a:latin typeface="Montserrat"/>
                <a:ea typeface="Montserrat"/>
                <a:cs typeface="Montserrat"/>
                <a:sym typeface="Montserrat"/>
              </a:rPr>
              <a:t>No Action Needed</a:t>
            </a:r>
            <a:endParaRPr sz="1500">
              <a:solidFill>
                <a:srgbClr val="F4633A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5" name="Google Shape;135;p15"/>
          <p:cNvSpPr txBox="1"/>
          <p:nvPr/>
        </p:nvSpPr>
        <p:spPr>
          <a:xfrm>
            <a:off x="9249750" y="5787775"/>
            <a:ext cx="2435400" cy="898200"/>
          </a:xfrm>
          <a:prstGeom prst="rect">
            <a:avLst/>
          </a:prstGeom>
          <a:solidFill>
            <a:srgbClr val="FFD757"/>
          </a:solidFill>
          <a:ln>
            <a:noFill/>
          </a:ln>
        </p:spPr>
        <p:txBody>
          <a:bodyPr spcFirstLastPara="1" wrap="square" lIns="121900" tIns="118850" rIns="121900" bIns="27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13 WEEKS OF</a:t>
            </a:r>
            <a:br>
              <a:rPr lang="en-US" sz="11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11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ADDITIONAL BENEFITS</a:t>
            </a:r>
            <a:br>
              <a:rPr lang="en-US" sz="11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US" sz="900" b="1">
                <a:solidFill>
                  <a:srgbClr val="115E67"/>
                </a:solidFill>
                <a:latin typeface="Montserrat"/>
                <a:ea typeface="Montserrat"/>
                <a:cs typeface="Montserrat"/>
                <a:sym typeface="Montserrat"/>
              </a:rPr>
              <a:t>(Additional $600 Per Week Available Until July 31, 2020)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36" name="Google Shape;136;p15"/>
          <p:cNvCxnSpPr/>
          <p:nvPr/>
        </p:nvCxnSpPr>
        <p:spPr>
          <a:xfrm flipH="1">
            <a:off x="8944900" y="3105300"/>
            <a:ext cx="1491000" cy="1200"/>
          </a:xfrm>
          <a:prstGeom prst="straightConnector1">
            <a:avLst/>
          </a:prstGeom>
          <a:noFill/>
          <a:ln w="9525" cap="flat" cmpd="sng">
            <a:solidFill>
              <a:srgbClr val="3B9DD7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7" name="Google Shape;137;p15"/>
          <p:cNvCxnSpPr/>
          <p:nvPr/>
        </p:nvCxnSpPr>
        <p:spPr>
          <a:xfrm rot="10800000">
            <a:off x="10431875" y="2476375"/>
            <a:ext cx="0" cy="632100"/>
          </a:xfrm>
          <a:prstGeom prst="straightConnector1">
            <a:avLst/>
          </a:prstGeom>
          <a:noFill/>
          <a:ln w="9525" cap="flat" cmpd="sng">
            <a:solidFill>
              <a:srgbClr val="3B9DD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8" name="Google Shape;138;p15"/>
          <p:cNvSpPr/>
          <p:nvPr/>
        </p:nvSpPr>
        <p:spPr>
          <a:xfrm>
            <a:off x="8837025" y="3142900"/>
            <a:ext cx="178500" cy="1785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15"/>
          <p:cNvSpPr/>
          <p:nvPr/>
        </p:nvSpPr>
        <p:spPr>
          <a:xfrm>
            <a:off x="8872225" y="3175697"/>
            <a:ext cx="108000" cy="112800"/>
          </a:xfrm>
          <a:prstGeom prst="ellipse">
            <a:avLst/>
          </a:prstGeom>
          <a:solidFill>
            <a:srgbClr val="3B9DD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0" name="Google Shape;140;p15"/>
          <p:cNvGrpSpPr/>
          <p:nvPr/>
        </p:nvGrpSpPr>
        <p:grpSpPr>
          <a:xfrm>
            <a:off x="7380913" y="2412375"/>
            <a:ext cx="178500" cy="178500"/>
            <a:chOff x="8971800" y="4988100"/>
            <a:chExt cx="178500" cy="178500"/>
          </a:xfrm>
        </p:grpSpPr>
        <p:sp>
          <p:nvSpPr>
            <p:cNvPr id="141" name="Google Shape;141;p15"/>
            <p:cNvSpPr/>
            <p:nvPr/>
          </p:nvSpPr>
          <p:spPr>
            <a:xfrm>
              <a:off x="8971800" y="4988100"/>
              <a:ext cx="178500" cy="178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5"/>
            <p:cNvSpPr/>
            <p:nvPr/>
          </p:nvSpPr>
          <p:spPr>
            <a:xfrm>
              <a:off x="9007000" y="5020897"/>
              <a:ext cx="108000" cy="112800"/>
            </a:xfrm>
            <a:prstGeom prst="ellipse">
              <a:avLst/>
            </a:prstGeom>
            <a:solidFill>
              <a:srgbClr val="115E6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43" name="Google Shape;143;p15"/>
          <p:cNvCxnSpPr/>
          <p:nvPr/>
        </p:nvCxnSpPr>
        <p:spPr>
          <a:xfrm>
            <a:off x="7470163" y="2573545"/>
            <a:ext cx="0" cy="317100"/>
          </a:xfrm>
          <a:prstGeom prst="straightConnector1">
            <a:avLst/>
          </a:prstGeom>
          <a:noFill/>
          <a:ln w="9525" cap="flat" cmpd="sng">
            <a:solidFill>
              <a:srgbClr val="115E67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144" name="Google Shape;144;p15"/>
          <p:cNvGrpSpPr/>
          <p:nvPr/>
        </p:nvGrpSpPr>
        <p:grpSpPr>
          <a:xfrm>
            <a:off x="2971600" y="2412375"/>
            <a:ext cx="178500" cy="178500"/>
            <a:chOff x="8971800" y="4988100"/>
            <a:chExt cx="178500" cy="178500"/>
          </a:xfrm>
        </p:grpSpPr>
        <p:sp>
          <p:nvSpPr>
            <p:cNvPr id="145" name="Google Shape;145;p15"/>
            <p:cNvSpPr/>
            <p:nvPr/>
          </p:nvSpPr>
          <p:spPr>
            <a:xfrm>
              <a:off x="8971800" y="4988100"/>
              <a:ext cx="178500" cy="178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5"/>
            <p:cNvSpPr/>
            <p:nvPr/>
          </p:nvSpPr>
          <p:spPr>
            <a:xfrm>
              <a:off x="9007000" y="5020897"/>
              <a:ext cx="108000" cy="112800"/>
            </a:xfrm>
            <a:prstGeom prst="ellipse">
              <a:avLst/>
            </a:prstGeom>
            <a:solidFill>
              <a:srgbClr val="F4633A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" name="Google Shape;147;p15"/>
          <p:cNvGrpSpPr/>
          <p:nvPr/>
        </p:nvGrpSpPr>
        <p:grpSpPr>
          <a:xfrm>
            <a:off x="8367625" y="5492775"/>
            <a:ext cx="178500" cy="178500"/>
            <a:chOff x="8971800" y="4988100"/>
            <a:chExt cx="178500" cy="178500"/>
          </a:xfrm>
        </p:grpSpPr>
        <p:sp>
          <p:nvSpPr>
            <p:cNvPr id="148" name="Google Shape;148;p15"/>
            <p:cNvSpPr/>
            <p:nvPr/>
          </p:nvSpPr>
          <p:spPr>
            <a:xfrm>
              <a:off x="8971800" y="4988100"/>
              <a:ext cx="178500" cy="178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5"/>
            <p:cNvSpPr/>
            <p:nvPr/>
          </p:nvSpPr>
          <p:spPr>
            <a:xfrm>
              <a:off x="9007000" y="5020897"/>
              <a:ext cx="108000" cy="112800"/>
            </a:xfrm>
            <a:prstGeom prst="ellipse">
              <a:avLst/>
            </a:prstGeom>
            <a:solidFill>
              <a:srgbClr val="115E6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50" name="Google Shape;150;p15"/>
          <p:cNvCxnSpPr/>
          <p:nvPr/>
        </p:nvCxnSpPr>
        <p:spPr>
          <a:xfrm rot="10800000">
            <a:off x="8456875" y="5575325"/>
            <a:ext cx="0" cy="449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1" name="Google Shape;151;p15"/>
          <p:cNvCxnSpPr/>
          <p:nvPr/>
        </p:nvCxnSpPr>
        <p:spPr>
          <a:xfrm rot="10800000" flipH="1">
            <a:off x="8456875" y="6016025"/>
            <a:ext cx="779700" cy="8700"/>
          </a:xfrm>
          <a:prstGeom prst="straightConnector1">
            <a:avLst/>
          </a:prstGeom>
          <a:noFill/>
          <a:ln w="9525" cap="flat" cmpd="sng">
            <a:solidFill>
              <a:srgbClr val="115E67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2" name="Google Shape;152;p15"/>
          <p:cNvSpPr txBox="1"/>
          <p:nvPr/>
        </p:nvSpPr>
        <p:spPr>
          <a:xfrm>
            <a:off x="5328101" y="5729475"/>
            <a:ext cx="3128700" cy="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 b="1">
                <a:solidFill>
                  <a:srgbClr val="115E67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Exhaust 26 Weeks of Benefits</a:t>
            </a:r>
            <a:endParaRPr b="1">
              <a:solidFill>
                <a:srgbClr val="115E6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153" name="Google Shape;153;p15"/>
          <p:cNvCxnSpPr>
            <a:endCxn id="139" idx="6"/>
          </p:cNvCxnSpPr>
          <p:nvPr/>
        </p:nvCxnSpPr>
        <p:spPr>
          <a:xfrm rot="10800000">
            <a:off x="8980225" y="3232097"/>
            <a:ext cx="1451400" cy="0"/>
          </a:xfrm>
          <a:prstGeom prst="straightConnector1">
            <a:avLst/>
          </a:prstGeom>
          <a:noFill/>
          <a:ln w="9525" cap="flat" cmpd="sng">
            <a:solidFill>
              <a:srgbClr val="3B9DD7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54" name="Google Shape;15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5700" y="4452725"/>
            <a:ext cx="2783965" cy="19180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5" name="Google Shape;155;p15"/>
          <p:cNvCxnSpPr/>
          <p:nvPr/>
        </p:nvCxnSpPr>
        <p:spPr>
          <a:xfrm>
            <a:off x="3059750" y="5316075"/>
            <a:ext cx="405000" cy="0"/>
          </a:xfrm>
          <a:prstGeom prst="straightConnector1">
            <a:avLst/>
          </a:prstGeom>
          <a:noFill/>
          <a:ln w="9525" cap="flat" cmpd="sng">
            <a:solidFill>
              <a:srgbClr val="F4633A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6" name="Google Shape;156;p15"/>
          <p:cNvCxnSpPr/>
          <p:nvPr/>
        </p:nvCxnSpPr>
        <p:spPr>
          <a:xfrm rot="10800000">
            <a:off x="3061675" y="2479350"/>
            <a:ext cx="0" cy="2835600"/>
          </a:xfrm>
          <a:prstGeom prst="straightConnector1">
            <a:avLst/>
          </a:prstGeom>
          <a:noFill/>
          <a:ln w="9525" cap="flat" cmpd="sng">
            <a:solidFill>
              <a:srgbClr val="F4633A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</Words>
  <Application>Microsoft Macintosh PowerPoint</Application>
  <PresentationFormat>Custom</PresentationFormat>
  <Paragraphs>49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Montserrat</vt:lpstr>
      <vt:lpstr>Calibri</vt:lpstr>
      <vt:lpstr>Office Theme</vt:lpstr>
      <vt:lpstr>RELIEF FOR WORKERS AFFECTED BY THE CORONAVIRUS</vt:lpstr>
      <vt:lpstr>AM I ELIGIBLE FOR PANDEMIC UNEMPLOYMENT ASSISTANCE BENEFITS? 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RELIEF FOR WORKERS AFFECTED BY THE CORONAVIRUS</dc:title>
  <dc:creator>Belinda Boyce</dc:creator>
  <cp:lastModifiedBy>Kelly Ross</cp:lastModifiedBy>
  <cp:revision>1</cp:revision>
  <dcterms:created xsi:type="dcterms:W3CDTF">2020-04-02T14:24:24Z</dcterms:created>
  <dcterms:modified xsi:type="dcterms:W3CDTF">2020-04-02T14:25:08Z</dcterms:modified>
</cp:coreProperties>
</file>