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23"/>
  </p:notesMasterIdLst>
  <p:handoutMasterIdLst>
    <p:handoutMasterId r:id="rId24"/>
  </p:handoutMasterIdLst>
  <p:sldIdLst>
    <p:sldId id="256" r:id="rId2"/>
    <p:sldId id="257" r:id="rId3"/>
    <p:sldId id="259" r:id="rId4"/>
    <p:sldId id="260" r:id="rId5"/>
    <p:sldId id="261" r:id="rId6"/>
    <p:sldId id="262" r:id="rId7"/>
    <p:sldId id="263" r:id="rId8"/>
    <p:sldId id="264" r:id="rId9"/>
    <p:sldId id="265" r:id="rId10"/>
    <p:sldId id="266" r:id="rId11"/>
    <p:sldId id="274" r:id="rId12"/>
    <p:sldId id="275" r:id="rId13"/>
    <p:sldId id="281" r:id="rId14"/>
    <p:sldId id="276" r:id="rId15"/>
    <p:sldId id="277" r:id="rId16"/>
    <p:sldId id="278" r:id="rId17"/>
    <p:sldId id="279" r:id="rId18"/>
    <p:sldId id="271" r:id="rId19"/>
    <p:sldId id="272" r:id="rId20"/>
    <p:sldId id="273" r:id="rId21"/>
    <p:sldId id="280" r:id="rId22"/>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E05"/>
    <a:srgbClr val="FFE5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82"/>
    <p:restoredTop sz="78901"/>
  </p:normalViewPr>
  <p:slideViewPr>
    <p:cSldViewPr snapToGrid="0" snapToObjects="1">
      <p:cViewPr varScale="1">
        <p:scale>
          <a:sx n="75" d="100"/>
          <a:sy n="75" d="100"/>
        </p:scale>
        <p:origin x="171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C55D02F6-D683-4AEA-B622-0775316E2EFA}" type="datetimeFigureOut">
              <a:rPr lang="en-US" smtClean="0"/>
              <a:t>3/9/21</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EDC33E14-E2D2-4BD2-9963-620807AB8F8E}" type="slidenum">
              <a:rPr lang="en-US" smtClean="0"/>
              <a:t>‹#›</a:t>
            </a:fld>
            <a:endParaRPr lang="en-US"/>
          </a:p>
        </p:txBody>
      </p:sp>
    </p:spTree>
    <p:extLst>
      <p:ext uri="{BB962C8B-B14F-4D97-AF65-F5344CB8AC3E}">
        <p14:creationId xmlns:p14="http://schemas.microsoft.com/office/powerpoint/2010/main" val="1812330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F7F7869-211B-194B-AE3E-BE0EE4887EC5}" type="datetimeFigureOut">
              <a:rPr lang="en-US" smtClean="0"/>
              <a:t>3/9/21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1AC783A-C84F-2842-9F0E-FE4D226D0F3C}" type="slidenum">
              <a:rPr lang="en-US" smtClean="0"/>
              <a:t>‹#›</a:t>
            </a:fld>
            <a:endParaRPr lang="en-US"/>
          </a:p>
        </p:txBody>
      </p:sp>
    </p:spTree>
    <p:extLst>
      <p:ext uri="{BB962C8B-B14F-4D97-AF65-F5344CB8AC3E}">
        <p14:creationId xmlns:p14="http://schemas.microsoft.com/office/powerpoint/2010/main" val="1529002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C783A-C84F-2842-9F0E-FE4D226D0F3C}" type="slidenum">
              <a:rPr lang="en-US" smtClean="0"/>
              <a:t>1</a:t>
            </a:fld>
            <a:endParaRPr lang="en-US"/>
          </a:p>
        </p:txBody>
      </p:sp>
    </p:spTree>
    <p:extLst>
      <p:ext uri="{BB962C8B-B14F-4D97-AF65-F5344CB8AC3E}">
        <p14:creationId xmlns:p14="http://schemas.microsoft.com/office/powerpoint/2010/main" val="2923917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C783A-C84F-2842-9F0E-FE4D226D0F3C}" type="slidenum">
              <a:rPr lang="en-US" smtClean="0"/>
              <a:t>10</a:t>
            </a:fld>
            <a:endParaRPr lang="en-US"/>
          </a:p>
        </p:txBody>
      </p:sp>
    </p:spTree>
    <p:extLst>
      <p:ext uri="{BB962C8B-B14F-4D97-AF65-F5344CB8AC3E}">
        <p14:creationId xmlns:p14="http://schemas.microsoft.com/office/powerpoint/2010/main" val="3274288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C783A-C84F-2842-9F0E-FE4D226D0F3C}" type="slidenum">
              <a:rPr lang="en-US" smtClean="0"/>
              <a:t>11</a:t>
            </a:fld>
            <a:endParaRPr lang="en-US"/>
          </a:p>
        </p:txBody>
      </p:sp>
    </p:spTree>
    <p:extLst>
      <p:ext uri="{BB962C8B-B14F-4D97-AF65-F5344CB8AC3E}">
        <p14:creationId xmlns:p14="http://schemas.microsoft.com/office/powerpoint/2010/main" val="1241602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C783A-C84F-2842-9F0E-FE4D226D0F3C}" type="slidenum">
              <a:rPr lang="en-US" smtClean="0"/>
              <a:t>12</a:t>
            </a:fld>
            <a:endParaRPr lang="en-US"/>
          </a:p>
        </p:txBody>
      </p:sp>
    </p:spTree>
    <p:extLst>
      <p:ext uri="{BB962C8B-B14F-4D97-AF65-F5344CB8AC3E}">
        <p14:creationId xmlns:p14="http://schemas.microsoft.com/office/powerpoint/2010/main" val="962622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C783A-C84F-2842-9F0E-FE4D226D0F3C}" type="slidenum">
              <a:rPr lang="en-US" smtClean="0"/>
              <a:t>13</a:t>
            </a:fld>
            <a:endParaRPr lang="en-US"/>
          </a:p>
        </p:txBody>
      </p:sp>
    </p:spTree>
    <p:extLst>
      <p:ext uri="{BB962C8B-B14F-4D97-AF65-F5344CB8AC3E}">
        <p14:creationId xmlns:p14="http://schemas.microsoft.com/office/powerpoint/2010/main" val="2240271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C783A-C84F-2842-9F0E-FE4D226D0F3C}" type="slidenum">
              <a:rPr lang="en-US" smtClean="0"/>
              <a:t>14</a:t>
            </a:fld>
            <a:endParaRPr lang="en-US"/>
          </a:p>
        </p:txBody>
      </p:sp>
    </p:spTree>
    <p:extLst>
      <p:ext uri="{BB962C8B-B14F-4D97-AF65-F5344CB8AC3E}">
        <p14:creationId xmlns:p14="http://schemas.microsoft.com/office/powerpoint/2010/main" val="3627140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C783A-C84F-2842-9F0E-FE4D226D0F3C}" type="slidenum">
              <a:rPr lang="en-US" smtClean="0"/>
              <a:t>15</a:t>
            </a:fld>
            <a:endParaRPr lang="en-US"/>
          </a:p>
        </p:txBody>
      </p:sp>
    </p:spTree>
    <p:extLst>
      <p:ext uri="{BB962C8B-B14F-4D97-AF65-F5344CB8AC3E}">
        <p14:creationId xmlns:p14="http://schemas.microsoft.com/office/powerpoint/2010/main" val="1843302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C783A-C84F-2842-9F0E-FE4D226D0F3C}" type="slidenum">
              <a:rPr lang="en-US" smtClean="0"/>
              <a:t>16</a:t>
            </a:fld>
            <a:endParaRPr lang="en-US"/>
          </a:p>
        </p:txBody>
      </p:sp>
    </p:spTree>
    <p:extLst>
      <p:ext uri="{BB962C8B-B14F-4D97-AF65-F5344CB8AC3E}">
        <p14:creationId xmlns:p14="http://schemas.microsoft.com/office/powerpoint/2010/main" val="3198099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C783A-C84F-2842-9F0E-FE4D226D0F3C}" type="slidenum">
              <a:rPr lang="en-US" smtClean="0"/>
              <a:t>17</a:t>
            </a:fld>
            <a:endParaRPr lang="en-US"/>
          </a:p>
        </p:txBody>
      </p:sp>
    </p:spTree>
    <p:extLst>
      <p:ext uri="{BB962C8B-B14F-4D97-AF65-F5344CB8AC3E}">
        <p14:creationId xmlns:p14="http://schemas.microsoft.com/office/powerpoint/2010/main" val="3334939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C1AC783A-C84F-2842-9F0E-FE4D226D0F3C}" type="slidenum">
              <a:rPr lang="en-US" smtClean="0"/>
              <a:t>18</a:t>
            </a:fld>
            <a:endParaRPr lang="en-US"/>
          </a:p>
        </p:txBody>
      </p:sp>
    </p:spTree>
    <p:extLst>
      <p:ext uri="{BB962C8B-B14F-4D97-AF65-F5344CB8AC3E}">
        <p14:creationId xmlns:p14="http://schemas.microsoft.com/office/powerpoint/2010/main" val="712637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C783A-C84F-2842-9F0E-FE4D226D0F3C}" type="slidenum">
              <a:rPr lang="en-US" smtClean="0"/>
              <a:t>19</a:t>
            </a:fld>
            <a:endParaRPr lang="en-US"/>
          </a:p>
        </p:txBody>
      </p:sp>
    </p:spTree>
    <p:extLst>
      <p:ext uri="{BB962C8B-B14F-4D97-AF65-F5344CB8AC3E}">
        <p14:creationId xmlns:p14="http://schemas.microsoft.com/office/powerpoint/2010/main" val="352374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C783A-C84F-2842-9F0E-FE4D226D0F3C}" type="slidenum">
              <a:rPr lang="en-US" smtClean="0"/>
              <a:t>2</a:t>
            </a:fld>
            <a:endParaRPr lang="en-US"/>
          </a:p>
        </p:txBody>
      </p:sp>
    </p:spTree>
    <p:extLst>
      <p:ext uri="{BB962C8B-B14F-4D97-AF65-F5344CB8AC3E}">
        <p14:creationId xmlns:p14="http://schemas.microsoft.com/office/powerpoint/2010/main" val="1820646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C783A-C84F-2842-9F0E-FE4D226D0F3C}" type="slidenum">
              <a:rPr lang="en-US" smtClean="0"/>
              <a:t>20</a:t>
            </a:fld>
            <a:endParaRPr lang="en-US"/>
          </a:p>
        </p:txBody>
      </p:sp>
    </p:spTree>
    <p:extLst>
      <p:ext uri="{BB962C8B-B14F-4D97-AF65-F5344CB8AC3E}">
        <p14:creationId xmlns:p14="http://schemas.microsoft.com/office/powerpoint/2010/main" val="2992124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C783A-C84F-2842-9F0E-FE4D226D0F3C}" type="slidenum">
              <a:rPr lang="en-US" smtClean="0"/>
              <a:t>21</a:t>
            </a:fld>
            <a:endParaRPr lang="en-US"/>
          </a:p>
        </p:txBody>
      </p:sp>
    </p:spTree>
    <p:extLst>
      <p:ext uri="{BB962C8B-B14F-4D97-AF65-F5344CB8AC3E}">
        <p14:creationId xmlns:p14="http://schemas.microsoft.com/office/powerpoint/2010/main" val="2674380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C783A-C84F-2842-9F0E-FE4D226D0F3C}" type="slidenum">
              <a:rPr lang="en-US" smtClean="0"/>
              <a:t>3</a:t>
            </a:fld>
            <a:endParaRPr lang="en-US"/>
          </a:p>
        </p:txBody>
      </p:sp>
    </p:spTree>
    <p:extLst>
      <p:ext uri="{BB962C8B-B14F-4D97-AF65-F5344CB8AC3E}">
        <p14:creationId xmlns:p14="http://schemas.microsoft.com/office/powerpoint/2010/main" val="1155630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C783A-C84F-2842-9F0E-FE4D226D0F3C}" type="slidenum">
              <a:rPr lang="en-US" smtClean="0"/>
              <a:t>4</a:t>
            </a:fld>
            <a:endParaRPr lang="en-US"/>
          </a:p>
        </p:txBody>
      </p:sp>
    </p:spTree>
    <p:extLst>
      <p:ext uri="{BB962C8B-B14F-4D97-AF65-F5344CB8AC3E}">
        <p14:creationId xmlns:p14="http://schemas.microsoft.com/office/powerpoint/2010/main" val="1815982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C783A-C84F-2842-9F0E-FE4D226D0F3C}" type="slidenum">
              <a:rPr lang="en-US" smtClean="0"/>
              <a:t>5</a:t>
            </a:fld>
            <a:endParaRPr lang="en-US"/>
          </a:p>
        </p:txBody>
      </p:sp>
    </p:spTree>
    <p:extLst>
      <p:ext uri="{BB962C8B-B14F-4D97-AF65-F5344CB8AC3E}">
        <p14:creationId xmlns:p14="http://schemas.microsoft.com/office/powerpoint/2010/main" val="187978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C783A-C84F-2842-9F0E-FE4D226D0F3C}" type="slidenum">
              <a:rPr lang="en-US" smtClean="0"/>
              <a:t>6</a:t>
            </a:fld>
            <a:endParaRPr lang="en-US"/>
          </a:p>
        </p:txBody>
      </p:sp>
    </p:spTree>
    <p:extLst>
      <p:ext uri="{BB962C8B-B14F-4D97-AF65-F5344CB8AC3E}">
        <p14:creationId xmlns:p14="http://schemas.microsoft.com/office/powerpoint/2010/main" val="736954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C783A-C84F-2842-9F0E-FE4D226D0F3C}" type="slidenum">
              <a:rPr lang="en-US" smtClean="0"/>
              <a:t>7</a:t>
            </a:fld>
            <a:endParaRPr lang="en-US"/>
          </a:p>
        </p:txBody>
      </p:sp>
    </p:spTree>
    <p:extLst>
      <p:ext uri="{BB962C8B-B14F-4D97-AF65-F5344CB8AC3E}">
        <p14:creationId xmlns:p14="http://schemas.microsoft.com/office/powerpoint/2010/main" val="835844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C783A-C84F-2842-9F0E-FE4D226D0F3C}" type="slidenum">
              <a:rPr lang="en-US" smtClean="0"/>
              <a:t>8</a:t>
            </a:fld>
            <a:endParaRPr lang="en-US"/>
          </a:p>
        </p:txBody>
      </p:sp>
    </p:spTree>
    <p:extLst>
      <p:ext uri="{BB962C8B-B14F-4D97-AF65-F5344CB8AC3E}">
        <p14:creationId xmlns:p14="http://schemas.microsoft.com/office/powerpoint/2010/main" val="2257079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C783A-C84F-2842-9F0E-FE4D226D0F3C}" type="slidenum">
              <a:rPr lang="en-US" smtClean="0"/>
              <a:t>9</a:t>
            </a:fld>
            <a:endParaRPr lang="en-US"/>
          </a:p>
        </p:txBody>
      </p:sp>
    </p:spTree>
    <p:extLst>
      <p:ext uri="{BB962C8B-B14F-4D97-AF65-F5344CB8AC3E}">
        <p14:creationId xmlns:p14="http://schemas.microsoft.com/office/powerpoint/2010/main" val="1035368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B9EBBA-996F-894A-B54A-D6246ED52CEA}" type="datetimeFigureOut">
              <a:rPr lang="en-US" smtClean="0"/>
              <a:pPr/>
              <a:t>3/9/21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683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smtClean="0"/>
              <a:pPr/>
              <a:t>3/9/21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661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726E-379B-B349-9EED-81ED093FA806}" type="datetimeFigureOut">
              <a:rPr lang="en-US" smtClean="0"/>
              <a:pPr/>
              <a:t>3/9/21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807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A1323-8D79-1946-B0D7-40001CF92E9D}" type="datetimeFigureOut">
              <a:rPr lang="en-US" smtClean="0"/>
              <a:pPr/>
              <a:t>3/9/21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757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3/9/21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1614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02355-E14B-8545-A8F8-0FE83CC9D524}" type="datetimeFigureOut">
              <a:rPr lang="en-US" smtClean="0"/>
              <a:pPr/>
              <a:t>3/9/21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83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640F58-564D-2B4F-AE67-E407BA4FCF45}" type="datetimeFigureOut">
              <a:rPr lang="en-US" smtClean="0"/>
              <a:pPr/>
              <a:t>3/9/21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7268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smtClean="0"/>
              <a:pPr/>
              <a:t>3/9/21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0107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3/9/21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421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3/9/21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444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3/9/21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428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482E8-6E0E-1B4F-B1FD-C69DB9E858D9}" type="datetimeFigureOut">
              <a:rPr lang="en-US" smtClean="0"/>
              <a:pPr/>
              <a:t>3/9/21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116953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jwj.org/?s=101"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www.jwj.org/unions-101" TargetMode="External"/><Relationship Id="rId5" Type="http://schemas.openxmlformats.org/officeDocument/2006/relationships/hyperlink" Target="https://docs.google.com/document/d/1mrMrvkQN155cjGDf5pWJDJvhfJeN79lgwgc9IDElO80/edit?ts=56be4965" TargetMode="External"/><Relationship Id="rId4" Type="http://schemas.openxmlformats.org/officeDocument/2006/relationships/hyperlink" Target="http://www.twu.org/OurUnion/Departments/Communications.aspx"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www.dailywritingtips.com/" TargetMode="External"/><Relationship Id="rId5" Type="http://schemas.openxmlformats.org/officeDocument/2006/relationships/hyperlink" Target="http://www.copywriting.com/" TargetMode="External"/><Relationship Id="rId4" Type="http://schemas.openxmlformats.org/officeDocument/2006/relationships/hyperlink" Target="http://owl.english.purdue.edu/sitema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www.bartleby.com/141/index.html" TargetMode="External"/><Relationship Id="rId3" Type="http://schemas.openxmlformats.org/officeDocument/2006/relationships/image" Target="../media/image1.png"/><Relationship Id="rId7" Type="http://schemas.openxmlformats.org/officeDocument/2006/relationships/hyperlink" Target="http://www.amazon.com/gp/product/1933338121?ie=UTF8&amp;tag=daiwritip-20&amp;linkCode=as2&amp;camp=1789&amp;creative=9325&amp;creativeASIN=1933338121"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books.google.com/books?printsec=frontcover&amp;id=zA3BedX7AOoC#v=onepage&amp;q&amp;f=false" TargetMode="External"/><Relationship Id="rId5" Type="http://schemas.openxmlformats.org/officeDocument/2006/relationships/hyperlink" Target="http://www.copyblogger.com/copywriting-101/" TargetMode="External"/><Relationship Id="rId4" Type="http://schemas.openxmlformats.org/officeDocument/2006/relationships/hyperlink" Target="http://freelancefolder.com/7-cant-miss-ways-to-kick-start-the-writing-habi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5591908"/>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a:t>Communications Workshop</a:t>
            </a:r>
          </a:p>
        </p:txBody>
      </p:sp>
      <p:sp>
        <p:nvSpPr>
          <p:cNvPr id="3" name="Subtitle 2"/>
          <p:cNvSpPr>
            <a:spLocks noGrp="1"/>
          </p:cNvSpPr>
          <p:nvPr>
            <p:ph type="subTitle" idx="1"/>
          </p:nvPr>
        </p:nvSpPr>
        <p:spPr/>
        <p:txBody>
          <a:bodyPr/>
          <a:lstStyle/>
          <a:p>
            <a:r>
              <a:rPr lang="en-US" dirty="0"/>
              <a:t>Ori Korin, Mary Matthews, Liz Doherty, Emma Chadband</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7046" y="5724835"/>
            <a:ext cx="2247899" cy="1033517"/>
          </a:xfrm>
          <a:prstGeom prst="rect">
            <a:avLst/>
          </a:prstGeom>
        </p:spPr>
      </p:pic>
      <p:sp>
        <p:nvSpPr>
          <p:cNvPr id="11" name="Rectangle 10"/>
          <p:cNvSpPr/>
          <p:nvPr/>
        </p:nvSpPr>
        <p:spPr>
          <a:xfrm>
            <a:off x="0" y="0"/>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4637" y="370534"/>
            <a:ext cx="11887200" cy="584775"/>
          </a:xfrm>
          <a:prstGeom prst="rect">
            <a:avLst/>
          </a:prstGeom>
          <a:noFill/>
        </p:spPr>
        <p:txBody>
          <a:bodyPr wrap="square" rtlCol="0">
            <a:spAutoFit/>
          </a:bodyPr>
          <a:lstStyle/>
          <a:p>
            <a:pPr algn="ctr"/>
            <a:r>
              <a:rPr lang="en-US" sz="3200" b="1" dirty="0">
                <a:solidFill>
                  <a:srgbClr val="FFCE05"/>
                </a:solidFill>
                <a:latin typeface="Gotham" charset="0"/>
                <a:ea typeface="Gotham" charset="0"/>
                <a:cs typeface="Gotham" charset="0"/>
              </a:rPr>
              <a:t>2016 TWU LEGISLATIVE AND POLITICAL CONFERENCE</a:t>
            </a:r>
          </a:p>
        </p:txBody>
      </p:sp>
      <p:sp>
        <p:nvSpPr>
          <p:cNvPr id="13" name="TextBox 12"/>
          <p:cNvSpPr txBox="1"/>
          <p:nvPr/>
        </p:nvSpPr>
        <p:spPr>
          <a:xfrm>
            <a:off x="212479" y="5932566"/>
            <a:ext cx="3117363" cy="584775"/>
          </a:xfrm>
          <a:prstGeom prst="rect">
            <a:avLst/>
          </a:prstGeom>
          <a:noFill/>
        </p:spPr>
        <p:txBody>
          <a:bodyPr wrap="square" rtlCol="0">
            <a:spAutoFit/>
          </a:bodyPr>
          <a:lstStyle/>
          <a:p>
            <a:r>
              <a:rPr lang="en-US" sz="3200" b="1" dirty="0">
                <a:solidFill>
                  <a:srgbClr val="FFCE05"/>
                </a:solidFill>
                <a:latin typeface="Gotham" charset="0"/>
                <a:ea typeface="Gotham" charset="0"/>
                <a:cs typeface="Gotham" charset="0"/>
              </a:rPr>
              <a:t>#</a:t>
            </a:r>
            <a:r>
              <a:rPr lang="en-US" sz="3200" b="1" dirty="0" err="1">
                <a:solidFill>
                  <a:srgbClr val="FFCE05"/>
                </a:solidFill>
                <a:latin typeface="Gotham" charset="0"/>
                <a:ea typeface="Gotham" charset="0"/>
                <a:cs typeface="Gotham" charset="0"/>
              </a:rPr>
              <a:t>TWULegCon</a:t>
            </a:r>
            <a:endParaRPr lang="en-US" sz="3200" b="1" dirty="0">
              <a:solidFill>
                <a:srgbClr val="FFCE05"/>
              </a:solidFill>
              <a:latin typeface="Gotham" charset="0"/>
              <a:ea typeface="Gotham" charset="0"/>
              <a:cs typeface="Gotham" charset="0"/>
            </a:endParaRPr>
          </a:p>
        </p:txBody>
      </p:sp>
    </p:spTree>
    <p:extLst>
      <p:ext uri="{BB962C8B-B14F-4D97-AF65-F5344CB8AC3E}">
        <p14:creationId xmlns:p14="http://schemas.microsoft.com/office/powerpoint/2010/main" val="516787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5591908"/>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7046" y="5724835"/>
            <a:ext cx="2247899" cy="1033517"/>
          </a:xfrm>
          <a:prstGeom prst="rect">
            <a:avLst/>
          </a:prstGeom>
        </p:spPr>
      </p:pic>
      <p:sp>
        <p:nvSpPr>
          <p:cNvPr id="11" name="Rectangle 10"/>
          <p:cNvSpPr/>
          <p:nvPr/>
        </p:nvSpPr>
        <p:spPr>
          <a:xfrm>
            <a:off x="0" y="0"/>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4637" y="370534"/>
            <a:ext cx="11887200" cy="584775"/>
          </a:xfrm>
          <a:prstGeom prst="rect">
            <a:avLst/>
          </a:prstGeom>
          <a:noFill/>
        </p:spPr>
        <p:txBody>
          <a:bodyPr wrap="square" rtlCol="0">
            <a:spAutoFit/>
          </a:bodyPr>
          <a:lstStyle/>
          <a:p>
            <a:pPr algn="ctr"/>
            <a:r>
              <a:rPr lang="en-US" sz="3200" b="1" dirty="0">
                <a:solidFill>
                  <a:srgbClr val="FFCE05"/>
                </a:solidFill>
                <a:latin typeface="Gotham" charset="0"/>
                <a:ea typeface="Gotham" charset="0"/>
                <a:cs typeface="Gotham" charset="0"/>
              </a:rPr>
              <a:t>OTHER TIPS TO GET STARTED</a:t>
            </a:r>
          </a:p>
        </p:txBody>
      </p:sp>
      <p:sp>
        <p:nvSpPr>
          <p:cNvPr id="7" name="TextBox 6"/>
          <p:cNvSpPr txBox="1"/>
          <p:nvPr/>
        </p:nvSpPr>
        <p:spPr>
          <a:xfrm>
            <a:off x="212479" y="5932566"/>
            <a:ext cx="3117363" cy="584775"/>
          </a:xfrm>
          <a:prstGeom prst="rect">
            <a:avLst/>
          </a:prstGeom>
          <a:noFill/>
        </p:spPr>
        <p:txBody>
          <a:bodyPr wrap="square" rtlCol="0">
            <a:spAutoFit/>
          </a:bodyPr>
          <a:lstStyle/>
          <a:p>
            <a:r>
              <a:rPr lang="en-US" sz="3200" b="1" dirty="0">
                <a:solidFill>
                  <a:srgbClr val="FFCE05"/>
                </a:solidFill>
                <a:latin typeface="Gotham" charset="0"/>
                <a:ea typeface="Gotham" charset="0"/>
                <a:cs typeface="Gotham" charset="0"/>
              </a:rPr>
              <a:t>#</a:t>
            </a:r>
            <a:r>
              <a:rPr lang="en-US" sz="3200" b="1" dirty="0" err="1">
                <a:solidFill>
                  <a:srgbClr val="FFCE05"/>
                </a:solidFill>
                <a:latin typeface="Gotham" charset="0"/>
                <a:ea typeface="Gotham" charset="0"/>
                <a:cs typeface="Gotham" charset="0"/>
              </a:rPr>
              <a:t>TWULegCon</a:t>
            </a:r>
            <a:endParaRPr lang="en-US" sz="3200" b="1" dirty="0">
              <a:solidFill>
                <a:srgbClr val="FFCE05"/>
              </a:solidFill>
              <a:latin typeface="Gotham" charset="0"/>
              <a:ea typeface="Gotham" charset="0"/>
              <a:cs typeface="Gotham" charset="0"/>
            </a:endParaRPr>
          </a:p>
        </p:txBody>
      </p:sp>
      <p:sp>
        <p:nvSpPr>
          <p:cNvPr id="4" name="TextBox 3"/>
          <p:cNvSpPr txBox="1"/>
          <p:nvPr/>
        </p:nvSpPr>
        <p:spPr>
          <a:xfrm>
            <a:off x="1399255" y="1844298"/>
            <a:ext cx="9887919" cy="2554545"/>
          </a:xfrm>
          <a:prstGeom prst="rect">
            <a:avLst/>
          </a:prstGeom>
          <a:noFill/>
        </p:spPr>
        <p:txBody>
          <a:bodyPr wrap="square" rtlCol="0">
            <a:spAutoFit/>
          </a:bodyPr>
          <a:lstStyle/>
          <a:p>
            <a:pPr marL="342900" lvl="0" indent="-342900">
              <a:buFont typeface="Arial" charset="0"/>
              <a:buChar char="•"/>
            </a:pPr>
            <a:r>
              <a:rPr lang="en-US" sz="3200" dirty="0"/>
              <a:t>Make a word association tree.</a:t>
            </a:r>
          </a:p>
          <a:p>
            <a:pPr marL="342900" lvl="0" indent="-342900">
              <a:buFont typeface="Arial" charset="0"/>
              <a:buChar char="•"/>
            </a:pPr>
            <a:r>
              <a:rPr lang="en-US" sz="3200" dirty="0"/>
              <a:t>Try slogans or messages.</a:t>
            </a:r>
          </a:p>
          <a:p>
            <a:pPr marL="342900" lvl="0" indent="-342900">
              <a:buFont typeface="Arial" charset="0"/>
              <a:buChar char="•"/>
            </a:pPr>
            <a:r>
              <a:rPr lang="en-US" sz="3200" dirty="0"/>
              <a:t>Practice writing the headline you’d want to read.</a:t>
            </a:r>
          </a:p>
          <a:p>
            <a:pPr marL="342900" lvl="0" indent="-342900">
              <a:buFont typeface="Arial" charset="0"/>
              <a:buChar char="•"/>
            </a:pPr>
            <a:r>
              <a:rPr lang="en-US" sz="3200" dirty="0"/>
              <a:t>Write opposites of what you’re trying to say and work backward.</a:t>
            </a:r>
          </a:p>
        </p:txBody>
      </p:sp>
    </p:spTree>
    <p:extLst>
      <p:ext uri="{BB962C8B-B14F-4D97-AF65-F5344CB8AC3E}">
        <p14:creationId xmlns:p14="http://schemas.microsoft.com/office/powerpoint/2010/main" val="2146413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5591908"/>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7046" y="5724835"/>
            <a:ext cx="2247899" cy="1033517"/>
          </a:xfrm>
          <a:prstGeom prst="rect">
            <a:avLst/>
          </a:prstGeom>
        </p:spPr>
      </p:pic>
      <p:sp>
        <p:nvSpPr>
          <p:cNvPr id="11" name="Rectangle 10"/>
          <p:cNvSpPr/>
          <p:nvPr/>
        </p:nvSpPr>
        <p:spPr>
          <a:xfrm>
            <a:off x="0" y="0"/>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4637" y="370534"/>
            <a:ext cx="11887200" cy="584775"/>
          </a:xfrm>
          <a:prstGeom prst="rect">
            <a:avLst/>
          </a:prstGeom>
          <a:noFill/>
        </p:spPr>
        <p:txBody>
          <a:bodyPr wrap="square" rtlCol="0">
            <a:spAutoFit/>
          </a:bodyPr>
          <a:lstStyle/>
          <a:p>
            <a:pPr algn="ctr"/>
            <a:r>
              <a:rPr lang="en-US" sz="3200" b="1" dirty="0">
                <a:solidFill>
                  <a:srgbClr val="FFCE05"/>
                </a:solidFill>
                <a:latin typeface="Gotham" charset="0"/>
                <a:ea typeface="Gotham" charset="0"/>
                <a:cs typeface="Gotham" charset="0"/>
              </a:rPr>
              <a:t>WRITING TIPS</a:t>
            </a:r>
          </a:p>
        </p:txBody>
      </p:sp>
      <p:sp>
        <p:nvSpPr>
          <p:cNvPr id="7" name="TextBox 6"/>
          <p:cNvSpPr txBox="1"/>
          <p:nvPr/>
        </p:nvSpPr>
        <p:spPr>
          <a:xfrm>
            <a:off x="212479" y="5932566"/>
            <a:ext cx="3117363" cy="584775"/>
          </a:xfrm>
          <a:prstGeom prst="rect">
            <a:avLst/>
          </a:prstGeom>
          <a:noFill/>
        </p:spPr>
        <p:txBody>
          <a:bodyPr wrap="square" rtlCol="0">
            <a:spAutoFit/>
          </a:bodyPr>
          <a:lstStyle/>
          <a:p>
            <a:r>
              <a:rPr lang="en-US" sz="3200" b="1" dirty="0">
                <a:solidFill>
                  <a:srgbClr val="FFCE05"/>
                </a:solidFill>
                <a:latin typeface="Gotham" charset="0"/>
                <a:ea typeface="Gotham" charset="0"/>
                <a:cs typeface="Gotham" charset="0"/>
              </a:rPr>
              <a:t>#</a:t>
            </a:r>
            <a:r>
              <a:rPr lang="en-US" sz="3200" b="1" dirty="0" err="1">
                <a:solidFill>
                  <a:srgbClr val="FFCE05"/>
                </a:solidFill>
                <a:latin typeface="Gotham" charset="0"/>
                <a:ea typeface="Gotham" charset="0"/>
                <a:cs typeface="Gotham" charset="0"/>
              </a:rPr>
              <a:t>TWULegCon</a:t>
            </a:r>
            <a:endParaRPr lang="en-US" sz="3200" b="1" dirty="0">
              <a:solidFill>
                <a:srgbClr val="FFCE05"/>
              </a:solidFill>
              <a:latin typeface="Gotham" charset="0"/>
              <a:ea typeface="Gotham" charset="0"/>
              <a:cs typeface="Gotham" charset="0"/>
            </a:endParaRPr>
          </a:p>
        </p:txBody>
      </p:sp>
      <p:sp>
        <p:nvSpPr>
          <p:cNvPr id="4" name="TextBox 3"/>
          <p:cNvSpPr txBox="1"/>
          <p:nvPr/>
        </p:nvSpPr>
        <p:spPr>
          <a:xfrm>
            <a:off x="1432369" y="1460387"/>
            <a:ext cx="9604599" cy="3600986"/>
          </a:xfrm>
          <a:prstGeom prst="rect">
            <a:avLst/>
          </a:prstGeom>
          <a:noFill/>
        </p:spPr>
        <p:txBody>
          <a:bodyPr wrap="square" rtlCol="0">
            <a:spAutoFit/>
          </a:bodyPr>
          <a:lstStyle/>
          <a:p>
            <a:r>
              <a:rPr lang="en-US" sz="3200" b="1" dirty="0"/>
              <a:t>How to write an effective press release:</a:t>
            </a:r>
          </a:p>
          <a:p>
            <a:endParaRPr lang="en-US" sz="2800" b="1" dirty="0"/>
          </a:p>
          <a:p>
            <a:pPr marL="342900" indent="-342900">
              <a:buFont typeface="Arial" panose="020B0604020202020204" pitchFamily="34" charset="0"/>
              <a:buChar char="•"/>
            </a:pPr>
            <a:r>
              <a:rPr lang="en-US" sz="2800" dirty="0"/>
              <a:t>Write the headline and news story you’d want to read – check Media Releases section of TWU website for good examples. </a:t>
            </a:r>
          </a:p>
          <a:p>
            <a:endParaRPr lang="en-US" sz="2800" dirty="0"/>
          </a:p>
          <a:p>
            <a:pPr marL="342900" indent="-342900">
              <a:buFont typeface="Arial" panose="020B0604020202020204" pitchFamily="34" charset="0"/>
              <a:buChar char="•"/>
            </a:pPr>
            <a:r>
              <a:rPr lang="en-US" sz="2800" dirty="0"/>
              <a:t>Use your five W’s and the H. </a:t>
            </a:r>
          </a:p>
          <a:p>
            <a:endParaRPr lang="en-US" sz="2800" dirty="0"/>
          </a:p>
          <a:p>
            <a:pPr marL="342900" indent="-342900">
              <a:buFont typeface="Arial" panose="020B0604020202020204" pitchFamily="34" charset="0"/>
              <a:buChar char="•"/>
            </a:pPr>
            <a:r>
              <a:rPr lang="en-US" sz="2800" dirty="0"/>
              <a:t>Strong quotes reinforce your message. </a:t>
            </a:r>
          </a:p>
        </p:txBody>
      </p:sp>
    </p:spTree>
    <p:extLst>
      <p:ext uri="{BB962C8B-B14F-4D97-AF65-F5344CB8AC3E}">
        <p14:creationId xmlns:p14="http://schemas.microsoft.com/office/powerpoint/2010/main" val="631252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5591908"/>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7046" y="5724835"/>
            <a:ext cx="2247899" cy="1033517"/>
          </a:xfrm>
          <a:prstGeom prst="rect">
            <a:avLst/>
          </a:prstGeom>
        </p:spPr>
      </p:pic>
      <p:sp>
        <p:nvSpPr>
          <p:cNvPr id="11" name="Rectangle 10"/>
          <p:cNvSpPr/>
          <p:nvPr/>
        </p:nvSpPr>
        <p:spPr>
          <a:xfrm>
            <a:off x="0" y="0"/>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4637" y="370534"/>
            <a:ext cx="11887200" cy="584775"/>
          </a:xfrm>
          <a:prstGeom prst="rect">
            <a:avLst/>
          </a:prstGeom>
          <a:noFill/>
        </p:spPr>
        <p:txBody>
          <a:bodyPr wrap="square" rtlCol="0">
            <a:spAutoFit/>
          </a:bodyPr>
          <a:lstStyle/>
          <a:p>
            <a:pPr algn="ctr"/>
            <a:r>
              <a:rPr lang="en-US" sz="3200" b="1" dirty="0">
                <a:solidFill>
                  <a:srgbClr val="FFCE05"/>
                </a:solidFill>
                <a:latin typeface="Gotham" charset="0"/>
                <a:ea typeface="Gotham" charset="0"/>
                <a:cs typeface="Gotham" charset="0"/>
              </a:rPr>
              <a:t>WRITING TIPS</a:t>
            </a:r>
          </a:p>
        </p:txBody>
      </p:sp>
      <p:sp>
        <p:nvSpPr>
          <p:cNvPr id="7" name="TextBox 6"/>
          <p:cNvSpPr txBox="1"/>
          <p:nvPr/>
        </p:nvSpPr>
        <p:spPr>
          <a:xfrm>
            <a:off x="212479" y="5932566"/>
            <a:ext cx="3117363" cy="584775"/>
          </a:xfrm>
          <a:prstGeom prst="rect">
            <a:avLst/>
          </a:prstGeom>
          <a:noFill/>
        </p:spPr>
        <p:txBody>
          <a:bodyPr wrap="square" rtlCol="0">
            <a:spAutoFit/>
          </a:bodyPr>
          <a:lstStyle/>
          <a:p>
            <a:r>
              <a:rPr lang="en-US" sz="3200" b="1" dirty="0">
                <a:solidFill>
                  <a:srgbClr val="FFCE05"/>
                </a:solidFill>
                <a:latin typeface="Gotham" charset="0"/>
                <a:ea typeface="Gotham" charset="0"/>
                <a:cs typeface="Gotham" charset="0"/>
              </a:rPr>
              <a:t>#</a:t>
            </a:r>
            <a:r>
              <a:rPr lang="en-US" sz="3200" b="1" dirty="0" err="1">
                <a:solidFill>
                  <a:srgbClr val="FFCE05"/>
                </a:solidFill>
                <a:latin typeface="Gotham" charset="0"/>
                <a:ea typeface="Gotham" charset="0"/>
                <a:cs typeface="Gotham" charset="0"/>
              </a:rPr>
              <a:t>TWULegCon</a:t>
            </a:r>
            <a:endParaRPr lang="en-US" sz="3200" b="1" dirty="0">
              <a:solidFill>
                <a:srgbClr val="FFCE05"/>
              </a:solidFill>
              <a:latin typeface="Gotham" charset="0"/>
              <a:ea typeface="Gotham" charset="0"/>
              <a:cs typeface="Gotham" charset="0"/>
            </a:endParaRPr>
          </a:p>
        </p:txBody>
      </p:sp>
      <p:sp>
        <p:nvSpPr>
          <p:cNvPr id="4" name="TextBox 3"/>
          <p:cNvSpPr txBox="1"/>
          <p:nvPr/>
        </p:nvSpPr>
        <p:spPr>
          <a:xfrm>
            <a:off x="569597" y="1568186"/>
            <a:ext cx="4862762" cy="3908762"/>
          </a:xfrm>
          <a:prstGeom prst="rect">
            <a:avLst/>
          </a:prstGeom>
          <a:noFill/>
        </p:spPr>
        <p:txBody>
          <a:bodyPr wrap="square" rtlCol="0">
            <a:spAutoFit/>
          </a:bodyPr>
          <a:lstStyle/>
          <a:p>
            <a:r>
              <a:rPr lang="en-US" sz="2800" b="1" dirty="0"/>
              <a:t>How to write an effective email blast:</a:t>
            </a:r>
          </a:p>
          <a:p>
            <a:endParaRPr lang="en-US" sz="2400" b="1" dirty="0"/>
          </a:p>
          <a:p>
            <a:pPr marL="342900" indent="-342900">
              <a:buFont typeface="Arial" panose="020B0604020202020204" pitchFamily="34" charset="0"/>
              <a:buChar char="•"/>
            </a:pPr>
            <a:r>
              <a:rPr lang="en-US" sz="2400" dirty="0"/>
              <a:t>Subject lines are everything.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Always ask recipient to DO something…several times.</a:t>
            </a:r>
          </a:p>
          <a:p>
            <a:endParaRPr lang="en-US" sz="2400" dirty="0"/>
          </a:p>
          <a:p>
            <a:pPr marL="342900" indent="-342900">
              <a:buFont typeface="Arial" panose="020B0604020202020204" pitchFamily="34" charset="0"/>
              <a:buChar char="•"/>
            </a:pPr>
            <a:r>
              <a:rPr lang="en-US" sz="2400" dirty="0"/>
              <a:t>Short, personalized sentences that reiterate your message.</a:t>
            </a:r>
          </a:p>
        </p:txBody>
      </p:sp>
      <p:pic>
        <p:nvPicPr>
          <p:cNvPr id="2" name="Picture 1"/>
          <p:cNvPicPr>
            <a:picLocks noChangeAspect="1"/>
          </p:cNvPicPr>
          <p:nvPr/>
        </p:nvPicPr>
        <p:blipFill>
          <a:blip r:embed="rId4"/>
          <a:stretch>
            <a:fillRect/>
          </a:stretch>
        </p:blipFill>
        <p:spPr>
          <a:xfrm>
            <a:off x="5761223" y="1420033"/>
            <a:ext cx="2171953" cy="3862067"/>
          </a:xfrm>
          <a:prstGeom prst="rect">
            <a:avLst/>
          </a:prstGeom>
        </p:spPr>
      </p:pic>
      <p:cxnSp>
        <p:nvCxnSpPr>
          <p:cNvPr id="5" name="Straight Arrow Connector 4"/>
          <p:cNvCxnSpPr/>
          <p:nvPr/>
        </p:nvCxnSpPr>
        <p:spPr>
          <a:xfrm flipH="1">
            <a:off x="6579705" y="2294137"/>
            <a:ext cx="2007704" cy="17076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p:nvPr/>
        </p:nvCxnSpPr>
        <p:spPr>
          <a:xfrm flipH="1">
            <a:off x="6847199" y="2758861"/>
            <a:ext cx="1740210" cy="91861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8766313" y="2057400"/>
            <a:ext cx="2812774" cy="1631216"/>
          </a:xfrm>
          <a:prstGeom prst="rect">
            <a:avLst/>
          </a:prstGeom>
          <a:noFill/>
        </p:spPr>
        <p:txBody>
          <a:bodyPr wrap="square" rtlCol="0">
            <a:spAutoFit/>
          </a:bodyPr>
          <a:lstStyle/>
          <a:p>
            <a:r>
              <a:rPr lang="en-US" sz="2000" i="1" dirty="0"/>
              <a:t>The Obama campaign wrote the book on email blasts, with some of the highest open rates in the biz.</a:t>
            </a:r>
          </a:p>
        </p:txBody>
      </p:sp>
    </p:spTree>
    <p:extLst>
      <p:ext uri="{BB962C8B-B14F-4D97-AF65-F5344CB8AC3E}">
        <p14:creationId xmlns:p14="http://schemas.microsoft.com/office/powerpoint/2010/main" val="3330509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5591908"/>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7046" y="5724835"/>
            <a:ext cx="2247899" cy="1033517"/>
          </a:xfrm>
          <a:prstGeom prst="rect">
            <a:avLst/>
          </a:prstGeom>
        </p:spPr>
      </p:pic>
      <p:sp>
        <p:nvSpPr>
          <p:cNvPr id="11" name="Rectangle 10"/>
          <p:cNvSpPr/>
          <p:nvPr/>
        </p:nvSpPr>
        <p:spPr>
          <a:xfrm>
            <a:off x="0" y="0"/>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4637" y="370534"/>
            <a:ext cx="11887200" cy="584775"/>
          </a:xfrm>
          <a:prstGeom prst="rect">
            <a:avLst/>
          </a:prstGeom>
          <a:noFill/>
        </p:spPr>
        <p:txBody>
          <a:bodyPr wrap="square" rtlCol="0">
            <a:spAutoFit/>
          </a:bodyPr>
          <a:lstStyle/>
          <a:p>
            <a:pPr algn="ctr"/>
            <a:r>
              <a:rPr lang="en-US" sz="3200" b="1" dirty="0">
                <a:solidFill>
                  <a:srgbClr val="FFCE05"/>
                </a:solidFill>
                <a:latin typeface="Gotham" charset="0"/>
                <a:ea typeface="Gotham" charset="0"/>
                <a:cs typeface="Gotham" charset="0"/>
              </a:rPr>
              <a:t>WRITING TIPS</a:t>
            </a:r>
          </a:p>
        </p:txBody>
      </p:sp>
      <p:sp>
        <p:nvSpPr>
          <p:cNvPr id="7" name="TextBox 6"/>
          <p:cNvSpPr txBox="1"/>
          <p:nvPr/>
        </p:nvSpPr>
        <p:spPr>
          <a:xfrm>
            <a:off x="212479" y="5932566"/>
            <a:ext cx="3117363" cy="584775"/>
          </a:xfrm>
          <a:prstGeom prst="rect">
            <a:avLst/>
          </a:prstGeom>
          <a:noFill/>
        </p:spPr>
        <p:txBody>
          <a:bodyPr wrap="square" rtlCol="0">
            <a:spAutoFit/>
          </a:bodyPr>
          <a:lstStyle/>
          <a:p>
            <a:r>
              <a:rPr lang="en-US" sz="3200" b="1" dirty="0">
                <a:solidFill>
                  <a:srgbClr val="FFCE05"/>
                </a:solidFill>
                <a:latin typeface="Gotham" charset="0"/>
                <a:ea typeface="Gotham" charset="0"/>
                <a:cs typeface="Gotham" charset="0"/>
              </a:rPr>
              <a:t>#</a:t>
            </a:r>
            <a:r>
              <a:rPr lang="en-US" sz="3200" b="1" dirty="0" err="1">
                <a:solidFill>
                  <a:srgbClr val="FFCE05"/>
                </a:solidFill>
                <a:latin typeface="Gotham" charset="0"/>
                <a:ea typeface="Gotham" charset="0"/>
                <a:cs typeface="Gotham" charset="0"/>
              </a:rPr>
              <a:t>TWULegCon</a:t>
            </a:r>
            <a:endParaRPr lang="en-US" sz="3200" b="1" dirty="0">
              <a:solidFill>
                <a:srgbClr val="FFCE05"/>
              </a:solidFill>
              <a:latin typeface="Gotham" charset="0"/>
              <a:ea typeface="Gotham" charset="0"/>
              <a:cs typeface="Gotham" charset="0"/>
            </a:endParaRPr>
          </a:p>
        </p:txBody>
      </p:sp>
      <p:sp>
        <p:nvSpPr>
          <p:cNvPr id="4" name="TextBox 3"/>
          <p:cNvSpPr txBox="1"/>
          <p:nvPr/>
        </p:nvSpPr>
        <p:spPr>
          <a:xfrm>
            <a:off x="569597" y="1568186"/>
            <a:ext cx="4862762" cy="3908762"/>
          </a:xfrm>
          <a:prstGeom prst="rect">
            <a:avLst/>
          </a:prstGeom>
          <a:noFill/>
        </p:spPr>
        <p:txBody>
          <a:bodyPr wrap="square" rtlCol="0">
            <a:spAutoFit/>
          </a:bodyPr>
          <a:lstStyle/>
          <a:p>
            <a:r>
              <a:rPr lang="en-US" sz="2800" b="1" dirty="0"/>
              <a:t>How to write an effective Tweet:</a:t>
            </a:r>
          </a:p>
          <a:p>
            <a:endParaRPr lang="en-US" sz="2400" b="1" dirty="0"/>
          </a:p>
          <a:p>
            <a:pPr marL="285750" lvl="0" indent="-285750">
              <a:buFont typeface="Arial" panose="020B0604020202020204" pitchFamily="34" charset="0"/>
              <a:buChar char="•"/>
            </a:pPr>
            <a:r>
              <a:rPr lang="en-US" sz="2400" dirty="0"/>
              <a:t>Be first, but be right—share the critical info. </a:t>
            </a:r>
          </a:p>
          <a:p>
            <a:pPr marL="285750" lvl="0" indent="-285750">
              <a:buFont typeface="Arial" panose="020B0604020202020204" pitchFamily="34" charset="0"/>
              <a:buChar char="•"/>
            </a:pPr>
            <a:endParaRPr lang="en-US" sz="2400" dirty="0"/>
          </a:p>
          <a:p>
            <a:pPr marL="285750" lvl="0" indent="-285750">
              <a:buFont typeface="Arial" panose="020B0604020202020204" pitchFamily="34" charset="0"/>
              <a:buChar char="•"/>
            </a:pPr>
            <a:r>
              <a:rPr lang="en-US" sz="2400" dirty="0"/>
              <a:t>Commentary is key—now is the time to be opinionated!</a:t>
            </a:r>
          </a:p>
          <a:p>
            <a:pPr marL="285750" lvl="0" indent="-285750">
              <a:buFont typeface="Arial" panose="020B0604020202020204" pitchFamily="34" charset="0"/>
              <a:buChar char="•"/>
            </a:pPr>
            <a:endParaRPr lang="en-US" sz="2400" dirty="0"/>
          </a:p>
          <a:p>
            <a:pPr marL="285750" lvl="0" indent="-285750">
              <a:buFont typeface="Arial" panose="020B0604020202020204" pitchFamily="34" charset="0"/>
              <a:buChar char="•"/>
            </a:pPr>
            <a:r>
              <a:rPr lang="en-US" sz="2400" dirty="0"/>
              <a:t>Embrace the tag—interaction! </a:t>
            </a:r>
          </a:p>
        </p:txBody>
      </p:sp>
      <p:pic>
        <p:nvPicPr>
          <p:cNvPr id="2" name="Picture 1"/>
          <p:cNvPicPr>
            <a:picLocks noChangeAspect="1"/>
          </p:cNvPicPr>
          <p:nvPr/>
        </p:nvPicPr>
        <p:blipFill>
          <a:blip r:embed="rId4"/>
          <a:stretch>
            <a:fillRect/>
          </a:stretch>
        </p:blipFill>
        <p:spPr>
          <a:xfrm>
            <a:off x="5761930" y="2611295"/>
            <a:ext cx="5518434" cy="1822544"/>
          </a:xfrm>
          <a:prstGeom prst="rect">
            <a:avLst/>
          </a:prstGeom>
        </p:spPr>
      </p:pic>
      <p:sp>
        <p:nvSpPr>
          <p:cNvPr id="3" name="TextBox 2"/>
          <p:cNvSpPr txBox="1"/>
          <p:nvPr/>
        </p:nvSpPr>
        <p:spPr>
          <a:xfrm>
            <a:off x="6003233" y="4621696"/>
            <a:ext cx="5466522" cy="707886"/>
          </a:xfrm>
          <a:prstGeom prst="rect">
            <a:avLst/>
          </a:prstGeom>
          <a:noFill/>
        </p:spPr>
        <p:txBody>
          <a:bodyPr wrap="square" rtlCol="0">
            <a:spAutoFit/>
          </a:bodyPr>
          <a:lstStyle/>
          <a:p>
            <a:r>
              <a:rPr lang="en-US" sz="2000" i="1" dirty="0"/>
              <a:t>This tweet was opinionated and used tagging effectively. It reached 130,000 people.</a:t>
            </a:r>
          </a:p>
        </p:txBody>
      </p:sp>
    </p:spTree>
    <p:extLst>
      <p:ext uri="{BB962C8B-B14F-4D97-AF65-F5344CB8AC3E}">
        <p14:creationId xmlns:p14="http://schemas.microsoft.com/office/powerpoint/2010/main" val="2053907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5591908"/>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7046" y="5724835"/>
            <a:ext cx="2247899" cy="1033517"/>
          </a:xfrm>
          <a:prstGeom prst="rect">
            <a:avLst/>
          </a:prstGeom>
        </p:spPr>
      </p:pic>
      <p:sp>
        <p:nvSpPr>
          <p:cNvPr id="11" name="Rectangle 10"/>
          <p:cNvSpPr/>
          <p:nvPr/>
        </p:nvSpPr>
        <p:spPr>
          <a:xfrm>
            <a:off x="0" y="0"/>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4637" y="370534"/>
            <a:ext cx="11887200" cy="584775"/>
          </a:xfrm>
          <a:prstGeom prst="rect">
            <a:avLst/>
          </a:prstGeom>
          <a:noFill/>
        </p:spPr>
        <p:txBody>
          <a:bodyPr wrap="square" rtlCol="0">
            <a:spAutoFit/>
          </a:bodyPr>
          <a:lstStyle/>
          <a:p>
            <a:pPr algn="ctr"/>
            <a:r>
              <a:rPr lang="en-US" sz="3200" b="1" dirty="0">
                <a:solidFill>
                  <a:srgbClr val="FFCE05"/>
                </a:solidFill>
                <a:latin typeface="Gotham" charset="0"/>
                <a:ea typeface="Gotham" charset="0"/>
                <a:cs typeface="Gotham" charset="0"/>
              </a:rPr>
              <a:t>WRITING TIPS</a:t>
            </a:r>
          </a:p>
        </p:txBody>
      </p:sp>
      <p:sp>
        <p:nvSpPr>
          <p:cNvPr id="7" name="TextBox 6"/>
          <p:cNvSpPr txBox="1"/>
          <p:nvPr/>
        </p:nvSpPr>
        <p:spPr>
          <a:xfrm>
            <a:off x="212479" y="5932566"/>
            <a:ext cx="3117363" cy="584775"/>
          </a:xfrm>
          <a:prstGeom prst="rect">
            <a:avLst/>
          </a:prstGeom>
          <a:noFill/>
        </p:spPr>
        <p:txBody>
          <a:bodyPr wrap="square" rtlCol="0">
            <a:spAutoFit/>
          </a:bodyPr>
          <a:lstStyle/>
          <a:p>
            <a:r>
              <a:rPr lang="en-US" sz="3200" b="1" dirty="0">
                <a:solidFill>
                  <a:srgbClr val="FFCE05"/>
                </a:solidFill>
                <a:latin typeface="Gotham" charset="0"/>
                <a:ea typeface="Gotham" charset="0"/>
                <a:cs typeface="Gotham" charset="0"/>
              </a:rPr>
              <a:t>#</a:t>
            </a:r>
            <a:r>
              <a:rPr lang="en-US" sz="3200" b="1" dirty="0" err="1">
                <a:solidFill>
                  <a:srgbClr val="FFCE05"/>
                </a:solidFill>
                <a:latin typeface="Gotham" charset="0"/>
                <a:ea typeface="Gotham" charset="0"/>
                <a:cs typeface="Gotham" charset="0"/>
              </a:rPr>
              <a:t>TWULegCon</a:t>
            </a:r>
            <a:endParaRPr lang="en-US" sz="3200" b="1" dirty="0">
              <a:solidFill>
                <a:srgbClr val="FFCE05"/>
              </a:solidFill>
              <a:latin typeface="Gotham" charset="0"/>
              <a:ea typeface="Gotham" charset="0"/>
              <a:cs typeface="Gotham" charset="0"/>
            </a:endParaRPr>
          </a:p>
        </p:txBody>
      </p:sp>
      <p:sp>
        <p:nvSpPr>
          <p:cNvPr id="4" name="TextBox 3"/>
          <p:cNvSpPr txBox="1"/>
          <p:nvPr/>
        </p:nvSpPr>
        <p:spPr>
          <a:xfrm>
            <a:off x="184637" y="1325843"/>
            <a:ext cx="5041232" cy="3539430"/>
          </a:xfrm>
          <a:prstGeom prst="rect">
            <a:avLst/>
          </a:prstGeom>
          <a:noFill/>
        </p:spPr>
        <p:txBody>
          <a:bodyPr wrap="square" rtlCol="0">
            <a:spAutoFit/>
          </a:bodyPr>
          <a:lstStyle/>
          <a:p>
            <a:r>
              <a:rPr lang="en-US" sz="2800" b="1" dirty="0"/>
              <a:t>How to write an effective Facebook post:</a:t>
            </a:r>
          </a:p>
          <a:p>
            <a:endParaRPr lang="en-US" sz="2400" b="1" dirty="0"/>
          </a:p>
          <a:p>
            <a:pPr marL="342900" indent="-342900">
              <a:buFont typeface="Arial" panose="020B0604020202020204" pitchFamily="34" charset="0"/>
              <a:buChar char="•"/>
            </a:pPr>
            <a:r>
              <a:rPr lang="en-US" sz="2400" dirty="0"/>
              <a:t>Take your Tweet, add a line or two.</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Short, sweet and upbeat—here’s</a:t>
            </a:r>
          </a:p>
          <a:p>
            <a:r>
              <a:rPr lang="en-US" sz="2400" dirty="0"/>
              <a:t> where value statements are allowed!</a:t>
            </a:r>
          </a:p>
          <a:p>
            <a:endParaRPr lang="en-US" sz="2400" dirty="0"/>
          </a:p>
          <a:p>
            <a:pPr marL="342900" indent="-342900">
              <a:buFont typeface="Arial" panose="020B0604020202020204" pitchFamily="34" charset="0"/>
              <a:buChar char="•"/>
            </a:pPr>
            <a:r>
              <a:rPr lang="en-US" sz="2400" dirty="0"/>
              <a:t>Embrace the tag—interaction! </a:t>
            </a:r>
          </a:p>
        </p:txBody>
      </p:sp>
      <p:pic>
        <p:nvPicPr>
          <p:cNvPr id="5" name="Picture 4"/>
          <p:cNvPicPr>
            <a:picLocks noChangeAspect="1"/>
          </p:cNvPicPr>
          <p:nvPr/>
        </p:nvPicPr>
        <p:blipFill>
          <a:blip r:embed="rId4"/>
          <a:stretch>
            <a:fillRect/>
          </a:stretch>
        </p:blipFill>
        <p:spPr>
          <a:xfrm>
            <a:off x="6948190" y="1359631"/>
            <a:ext cx="3543482" cy="4165814"/>
          </a:xfrm>
          <a:prstGeom prst="rect">
            <a:avLst/>
          </a:prstGeom>
        </p:spPr>
      </p:pic>
      <p:cxnSp>
        <p:nvCxnSpPr>
          <p:cNvPr id="8" name="Straight Arrow Connector 7"/>
          <p:cNvCxnSpPr/>
          <p:nvPr/>
        </p:nvCxnSpPr>
        <p:spPr>
          <a:xfrm flipV="1">
            <a:off x="6301409" y="2405270"/>
            <a:ext cx="1570382" cy="27332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flipV="1">
            <a:off x="6301409" y="5277678"/>
            <a:ext cx="646781" cy="6957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2300220" y="4850355"/>
            <a:ext cx="4110200" cy="707886"/>
          </a:xfrm>
          <a:prstGeom prst="rect">
            <a:avLst/>
          </a:prstGeom>
          <a:noFill/>
        </p:spPr>
        <p:txBody>
          <a:bodyPr wrap="square" rtlCol="0">
            <a:spAutoFit/>
          </a:bodyPr>
          <a:lstStyle/>
          <a:p>
            <a:r>
              <a:rPr lang="en-US" sz="2000" dirty="0"/>
              <a:t>The more upbeat the tone, the more people we reach</a:t>
            </a:r>
          </a:p>
        </p:txBody>
      </p:sp>
    </p:spTree>
    <p:extLst>
      <p:ext uri="{BB962C8B-B14F-4D97-AF65-F5344CB8AC3E}">
        <p14:creationId xmlns:p14="http://schemas.microsoft.com/office/powerpoint/2010/main" val="3173109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5591908"/>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7046" y="5724835"/>
            <a:ext cx="2247899" cy="1033517"/>
          </a:xfrm>
          <a:prstGeom prst="rect">
            <a:avLst/>
          </a:prstGeom>
        </p:spPr>
      </p:pic>
      <p:sp>
        <p:nvSpPr>
          <p:cNvPr id="11" name="Rectangle 10"/>
          <p:cNvSpPr/>
          <p:nvPr/>
        </p:nvSpPr>
        <p:spPr>
          <a:xfrm>
            <a:off x="0" y="0"/>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4637" y="370534"/>
            <a:ext cx="11887200" cy="584775"/>
          </a:xfrm>
          <a:prstGeom prst="rect">
            <a:avLst/>
          </a:prstGeom>
          <a:noFill/>
        </p:spPr>
        <p:txBody>
          <a:bodyPr wrap="square" rtlCol="0">
            <a:spAutoFit/>
          </a:bodyPr>
          <a:lstStyle/>
          <a:p>
            <a:pPr algn="ctr"/>
            <a:r>
              <a:rPr lang="en-US" sz="3200" b="1" dirty="0">
                <a:solidFill>
                  <a:srgbClr val="FFCE05"/>
                </a:solidFill>
                <a:latin typeface="Gotham" charset="0"/>
                <a:ea typeface="Gotham" charset="0"/>
                <a:cs typeface="Gotham" charset="0"/>
              </a:rPr>
              <a:t>WRITING TIPS</a:t>
            </a:r>
          </a:p>
        </p:txBody>
      </p:sp>
      <p:sp>
        <p:nvSpPr>
          <p:cNvPr id="7" name="TextBox 6"/>
          <p:cNvSpPr txBox="1"/>
          <p:nvPr/>
        </p:nvSpPr>
        <p:spPr>
          <a:xfrm>
            <a:off x="212479" y="5932566"/>
            <a:ext cx="3117363" cy="584775"/>
          </a:xfrm>
          <a:prstGeom prst="rect">
            <a:avLst/>
          </a:prstGeom>
          <a:noFill/>
        </p:spPr>
        <p:txBody>
          <a:bodyPr wrap="square" rtlCol="0">
            <a:spAutoFit/>
          </a:bodyPr>
          <a:lstStyle/>
          <a:p>
            <a:r>
              <a:rPr lang="en-US" sz="3200" b="1" dirty="0">
                <a:solidFill>
                  <a:srgbClr val="FFCE05"/>
                </a:solidFill>
                <a:latin typeface="Gotham" charset="0"/>
                <a:ea typeface="Gotham" charset="0"/>
                <a:cs typeface="Gotham" charset="0"/>
              </a:rPr>
              <a:t>#</a:t>
            </a:r>
            <a:r>
              <a:rPr lang="en-US" sz="3200" b="1" dirty="0" err="1">
                <a:solidFill>
                  <a:srgbClr val="FFCE05"/>
                </a:solidFill>
                <a:latin typeface="Gotham" charset="0"/>
                <a:ea typeface="Gotham" charset="0"/>
                <a:cs typeface="Gotham" charset="0"/>
              </a:rPr>
              <a:t>TWULegCon</a:t>
            </a:r>
            <a:endParaRPr lang="en-US" sz="3200" b="1" dirty="0">
              <a:solidFill>
                <a:srgbClr val="FFCE05"/>
              </a:solidFill>
              <a:latin typeface="Gotham" charset="0"/>
              <a:ea typeface="Gotham" charset="0"/>
              <a:cs typeface="Gotham" charset="0"/>
            </a:endParaRPr>
          </a:p>
        </p:txBody>
      </p:sp>
      <p:sp>
        <p:nvSpPr>
          <p:cNvPr id="4" name="TextBox 3"/>
          <p:cNvSpPr txBox="1"/>
          <p:nvPr/>
        </p:nvSpPr>
        <p:spPr>
          <a:xfrm>
            <a:off x="282125" y="1843950"/>
            <a:ext cx="11742820" cy="3170099"/>
          </a:xfrm>
          <a:prstGeom prst="rect">
            <a:avLst/>
          </a:prstGeom>
          <a:noFill/>
        </p:spPr>
        <p:txBody>
          <a:bodyPr wrap="square" rtlCol="0">
            <a:spAutoFit/>
          </a:bodyPr>
          <a:lstStyle/>
          <a:p>
            <a:r>
              <a:rPr lang="en-US" sz="2800" b="1" dirty="0"/>
              <a:t>How to write an effective letter to the editor:</a:t>
            </a:r>
          </a:p>
          <a:p>
            <a:endParaRPr lang="en-US" sz="2800" b="1" dirty="0"/>
          </a:p>
          <a:p>
            <a:pPr marL="342900" indent="-342900">
              <a:buFont typeface="Arial" panose="020B0604020202020204" pitchFamily="34" charset="0"/>
              <a:buChar char="•"/>
            </a:pPr>
            <a:r>
              <a:rPr lang="en-US" sz="2400" dirty="0"/>
              <a:t>Know the outlet’s rules and guidelines—check length, local submission requirements, etc.</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Bring the readers in at the outset—“I know we can all agree that X, Y and Z…”</a:t>
            </a:r>
          </a:p>
          <a:p>
            <a:endParaRPr lang="en-US" sz="2400" dirty="0"/>
          </a:p>
          <a:p>
            <a:pPr marL="342900" indent="-342900">
              <a:buFont typeface="Arial" panose="020B0604020202020204" pitchFamily="34" charset="0"/>
              <a:buChar char="•"/>
            </a:pPr>
            <a:r>
              <a:rPr lang="en-US" sz="2400" dirty="0"/>
              <a:t>Make your proposal—“And that’s why I urge X to stand with X and do X today, before it’s too late.” </a:t>
            </a:r>
          </a:p>
        </p:txBody>
      </p:sp>
    </p:spTree>
    <p:extLst>
      <p:ext uri="{BB962C8B-B14F-4D97-AF65-F5344CB8AC3E}">
        <p14:creationId xmlns:p14="http://schemas.microsoft.com/office/powerpoint/2010/main" val="3449363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5591908"/>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7046" y="5724835"/>
            <a:ext cx="2247899" cy="1033517"/>
          </a:xfrm>
          <a:prstGeom prst="rect">
            <a:avLst/>
          </a:prstGeom>
        </p:spPr>
      </p:pic>
      <p:sp>
        <p:nvSpPr>
          <p:cNvPr id="11" name="Rectangle 10"/>
          <p:cNvSpPr/>
          <p:nvPr/>
        </p:nvSpPr>
        <p:spPr>
          <a:xfrm>
            <a:off x="0" y="0"/>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4637" y="370534"/>
            <a:ext cx="11887200" cy="584775"/>
          </a:xfrm>
          <a:prstGeom prst="rect">
            <a:avLst/>
          </a:prstGeom>
          <a:noFill/>
        </p:spPr>
        <p:txBody>
          <a:bodyPr wrap="square" rtlCol="0">
            <a:spAutoFit/>
          </a:bodyPr>
          <a:lstStyle/>
          <a:p>
            <a:pPr algn="ctr"/>
            <a:r>
              <a:rPr lang="en-US" sz="3200" b="1" dirty="0">
                <a:solidFill>
                  <a:srgbClr val="FFCE05"/>
                </a:solidFill>
                <a:latin typeface="Gotham" charset="0"/>
                <a:ea typeface="Gotham" charset="0"/>
                <a:cs typeface="Gotham" charset="0"/>
              </a:rPr>
              <a:t>WRITING TIPS</a:t>
            </a:r>
          </a:p>
        </p:txBody>
      </p:sp>
      <p:sp>
        <p:nvSpPr>
          <p:cNvPr id="7" name="TextBox 6"/>
          <p:cNvSpPr txBox="1"/>
          <p:nvPr/>
        </p:nvSpPr>
        <p:spPr>
          <a:xfrm>
            <a:off x="212479" y="5932566"/>
            <a:ext cx="3117363" cy="584775"/>
          </a:xfrm>
          <a:prstGeom prst="rect">
            <a:avLst/>
          </a:prstGeom>
          <a:noFill/>
        </p:spPr>
        <p:txBody>
          <a:bodyPr wrap="square" rtlCol="0">
            <a:spAutoFit/>
          </a:bodyPr>
          <a:lstStyle/>
          <a:p>
            <a:r>
              <a:rPr lang="en-US" sz="3200" b="1" dirty="0">
                <a:solidFill>
                  <a:srgbClr val="FFCE05"/>
                </a:solidFill>
                <a:latin typeface="Gotham" charset="0"/>
                <a:ea typeface="Gotham" charset="0"/>
                <a:cs typeface="Gotham" charset="0"/>
              </a:rPr>
              <a:t>#</a:t>
            </a:r>
            <a:r>
              <a:rPr lang="en-US" sz="3200" b="1" dirty="0" err="1">
                <a:solidFill>
                  <a:srgbClr val="FFCE05"/>
                </a:solidFill>
                <a:latin typeface="Gotham" charset="0"/>
                <a:ea typeface="Gotham" charset="0"/>
                <a:cs typeface="Gotham" charset="0"/>
              </a:rPr>
              <a:t>TWULegCon</a:t>
            </a:r>
            <a:endParaRPr lang="en-US" sz="3200" b="1" dirty="0">
              <a:solidFill>
                <a:srgbClr val="FFCE05"/>
              </a:solidFill>
              <a:latin typeface="Gotham" charset="0"/>
              <a:ea typeface="Gotham" charset="0"/>
              <a:cs typeface="Gotham" charset="0"/>
            </a:endParaRPr>
          </a:p>
        </p:txBody>
      </p:sp>
      <p:sp>
        <p:nvSpPr>
          <p:cNvPr id="4" name="TextBox 3"/>
          <p:cNvSpPr txBox="1"/>
          <p:nvPr/>
        </p:nvSpPr>
        <p:spPr>
          <a:xfrm>
            <a:off x="715978" y="1668710"/>
            <a:ext cx="11742667" cy="3108543"/>
          </a:xfrm>
          <a:prstGeom prst="rect">
            <a:avLst/>
          </a:prstGeom>
          <a:noFill/>
        </p:spPr>
        <p:txBody>
          <a:bodyPr wrap="square" rtlCol="0">
            <a:spAutoFit/>
          </a:bodyPr>
          <a:lstStyle/>
          <a:p>
            <a:r>
              <a:rPr lang="en-US" sz="2800" b="1" dirty="0"/>
              <a:t>How to write an effective op-ed:</a:t>
            </a:r>
          </a:p>
          <a:p>
            <a:endParaRPr lang="en-US" sz="2400" b="1" dirty="0"/>
          </a:p>
          <a:p>
            <a:pPr marL="342900" indent="-342900">
              <a:buFont typeface="Arial" panose="020B0604020202020204" pitchFamily="34" charset="0"/>
              <a:buChar char="•"/>
            </a:pPr>
            <a:r>
              <a:rPr lang="en-US" sz="2400" dirty="0"/>
              <a:t>Tie it to something timely: A holiday? A current event? A piece of legislation?</a:t>
            </a:r>
          </a:p>
          <a:p>
            <a:endParaRPr lang="en-US" sz="2400" dirty="0"/>
          </a:p>
          <a:p>
            <a:pPr marL="342900" indent="-342900">
              <a:buFont typeface="Arial" panose="020B0604020202020204" pitchFamily="34" charset="0"/>
              <a:buChar char="•"/>
            </a:pPr>
            <a:r>
              <a:rPr lang="en-US" sz="2400" dirty="0"/>
              <a:t>Make your point early in the opening paragraph, then back it up with supporting</a:t>
            </a:r>
            <a:br>
              <a:rPr lang="en-US" sz="2400" dirty="0"/>
            </a:br>
            <a:r>
              <a:rPr lang="en-US" sz="2400" dirty="0"/>
              <a:t>evidence or examples in each paragraph afterward (be persuasive!)</a:t>
            </a:r>
          </a:p>
          <a:p>
            <a:endParaRPr lang="en-US" sz="2400" dirty="0"/>
          </a:p>
          <a:p>
            <a:pPr marL="342900" indent="-342900">
              <a:buFont typeface="Arial" panose="020B0604020202020204" pitchFamily="34" charset="0"/>
              <a:buChar char="•"/>
            </a:pPr>
            <a:r>
              <a:rPr lang="en-US" sz="2400" dirty="0"/>
              <a:t>Don’t be afraid to use member stories and voices.</a:t>
            </a:r>
          </a:p>
        </p:txBody>
      </p:sp>
    </p:spTree>
    <p:extLst>
      <p:ext uri="{BB962C8B-B14F-4D97-AF65-F5344CB8AC3E}">
        <p14:creationId xmlns:p14="http://schemas.microsoft.com/office/powerpoint/2010/main" val="2458833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5591908"/>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7046" y="5724835"/>
            <a:ext cx="2247899" cy="1033517"/>
          </a:xfrm>
          <a:prstGeom prst="rect">
            <a:avLst/>
          </a:prstGeom>
        </p:spPr>
      </p:pic>
      <p:sp>
        <p:nvSpPr>
          <p:cNvPr id="11" name="Rectangle 10"/>
          <p:cNvSpPr/>
          <p:nvPr/>
        </p:nvSpPr>
        <p:spPr>
          <a:xfrm>
            <a:off x="0" y="0"/>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4637" y="370534"/>
            <a:ext cx="11887200" cy="584775"/>
          </a:xfrm>
          <a:prstGeom prst="rect">
            <a:avLst/>
          </a:prstGeom>
          <a:noFill/>
        </p:spPr>
        <p:txBody>
          <a:bodyPr wrap="square" rtlCol="0">
            <a:spAutoFit/>
          </a:bodyPr>
          <a:lstStyle/>
          <a:p>
            <a:pPr algn="ctr"/>
            <a:r>
              <a:rPr lang="en-US" sz="3200" b="1" dirty="0">
                <a:solidFill>
                  <a:srgbClr val="FFCE05"/>
                </a:solidFill>
                <a:latin typeface="Gotham" charset="0"/>
                <a:ea typeface="Gotham" charset="0"/>
                <a:cs typeface="Gotham" charset="0"/>
              </a:rPr>
              <a:t>WRITING TIPS</a:t>
            </a:r>
          </a:p>
        </p:txBody>
      </p:sp>
      <p:sp>
        <p:nvSpPr>
          <p:cNvPr id="7" name="TextBox 6"/>
          <p:cNvSpPr txBox="1"/>
          <p:nvPr/>
        </p:nvSpPr>
        <p:spPr>
          <a:xfrm>
            <a:off x="212479" y="5932566"/>
            <a:ext cx="3117363" cy="584775"/>
          </a:xfrm>
          <a:prstGeom prst="rect">
            <a:avLst/>
          </a:prstGeom>
          <a:noFill/>
        </p:spPr>
        <p:txBody>
          <a:bodyPr wrap="square" rtlCol="0">
            <a:spAutoFit/>
          </a:bodyPr>
          <a:lstStyle/>
          <a:p>
            <a:r>
              <a:rPr lang="en-US" sz="3200" b="1" dirty="0">
                <a:solidFill>
                  <a:srgbClr val="FFCE05"/>
                </a:solidFill>
                <a:latin typeface="Gotham" charset="0"/>
                <a:ea typeface="Gotham" charset="0"/>
                <a:cs typeface="Gotham" charset="0"/>
              </a:rPr>
              <a:t>#</a:t>
            </a:r>
            <a:r>
              <a:rPr lang="en-US" sz="3200" b="1" dirty="0" err="1">
                <a:solidFill>
                  <a:srgbClr val="FFCE05"/>
                </a:solidFill>
                <a:latin typeface="Gotham" charset="0"/>
                <a:ea typeface="Gotham" charset="0"/>
                <a:cs typeface="Gotham" charset="0"/>
              </a:rPr>
              <a:t>TWULegCon</a:t>
            </a:r>
            <a:endParaRPr lang="en-US" sz="3200" b="1" dirty="0">
              <a:solidFill>
                <a:srgbClr val="FFCE05"/>
              </a:solidFill>
              <a:latin typeface="Gotham" charset="0"/>
              <a:ea typeface="Gotham" charset="0"/>
              <a:cs typeface="Gotham" charset="0"/>
            </a:endParaRPr>
          </a:p>
        </p:txBody>
      </p:sp>
      <p:sp>
        <p:nvSpPr>
          <p:cNvPr id="4" name="TextBox 3"/>
          <p:cNvSpPr txBox="1"/>
          <p:nvPr/>
        </p:nvSpPr>
        <p:spPr>
          <a:xfrm>
            <a:off x="497305" y="1515978"/>
            <a:ext cx="11421979" cy="3108543"/>
          </a:xfrm>
          <a:prstGeom prst="rect">
            <a:avLst/>
          </a:prstGeom>
          <a:noFill/>
        </p:spPr>
        <p:txBody>
          <a:bodyPr wrap="square" rtlCol="0">
            <a:spAutoFit/>
          </a:bodyPr>
          <a:lstStyle/>
          <a:p>
            <a:r>
              <a:rPr lang="en-US" sz="2800" b="1" dirty="0"/>
              <a:t>How to write an effective op-ed (cont.):</a:t>
            </a:r>
          </a:p>
          <a:p>
            <a:endParaRPr lang="en-US" sz="2400" b="1" dirty="0"/>
          </a:p>
          <a:p>
            <a:r>
              <a:rPr lang="en-US" sz="2400" b="1" dirty="0"/>
              <a:t>Opening paragraph: </a:t>
            </a:r>
            <a:r>
              <a:rPr lang="en-US" sz="2400" dirty="0"/>
              <a:t>“This issue is critical for working people because of X.”</a:t>
            </a:r>
          </a:p>
          <a:p>
            <a:br>
              <a:rPr lang="en-US" sz="2400" b="1" dirty="0"/>
            </a:br>
            <a:r>
              <a:rPr lang="en-US" sz="2400" b="1" dirty="0"/>
              <a:t>Supporting paragraphs: </a:t>
            </a:r>
            <a:r>
              <a:rPr lang="en-US" sz="2400" dirty="0"/>
              <a:t>“It affects their X.” “It will have X impact on X major issue for our country.” “Here is X example from X of how this issue plays out.”</a:t>
            </a:r>
          </a:p>
          <a:p>
            <a:br>
              <a:rPr lang="en-US" sz="2400" b="1" dirty="0"/>
            </a:br>
            <a:r>
              <a:rPr lang="en-US" sz="2400" b="1" dirty="0"/>
              <a:t>Conclusion: </a:t>
            </a:r>
            <a:r>
              <a:rPr lang="en-US" sz="2400" dirty="0"/>
              <a:t>“We must take action on X today.”</a:t>
            </a:r>
          </a:p>
        </p:txBody>
      </p:sp>
    </p:spTree>
    <p:extLst>
      <p:ext uri="{BB962C8B-B14F-4D97-AF65-F5344CB8AC3E}">
        <p14:creationId xmlns:p14="http://schemas.microsoft.com/office/powerpoint/2010/main" val="2043134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5591908"/>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7046" y="5724835"/>
            <a:ext cx="2247899" cy="1033517"/>
          </a:xfrm>
          <a:prstGeom prst="rect">
            <a:avLst/>
          </a:prstGeom>
        </p:spPr>
      </p:pic>
      <p:sp>
        <p:nvSpPr>
          <p:cNvPr id="11" name="Rectangle 10"/>
          <p:cNvSpPr/>
          <p:nvPr/>
        </p:nvSpPr>
        <p:spPr>
          <a:xfrm>
            <a:off x="0" y="0"/>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4637" y="370534"/>
            <a:ext cx="11887200" cy="584775"/>
          </a:xfrm>
          <a:prstGeom prst="rect">
            <a:avLst/>
          </a:prstGeom>
          <a:noFill/>
        </p:spPr>
        <p:txBody>
          <a:bodyPr wrap="square" rtlCol="0">
            <a:spAutoFit/>
          </a:bodyPr>
          <a:lstStyle/>
          <a:p>
            <a:pPr algn="ctr"/>
            <a:r>
              <a:rPr lang="en-US" sz="3200" b="1" dirty="0">
                <a:solidFill>
                  <a:srgbClr val="FFCE05"/>
                </a:solidFill>
                <a:latin typeface="Gotham" charset="0"/>
                <a:ea typeface="Gotham" charset="0"/>
                <a:cs typeface="Gotham" charset="0"/>
              </a:rPr>
              <a:t>RESOURCES</a:t>
            </a:r>
          </a:p>
        </p:txBody>
      </p:sp>
      <p:sp>
        <p:nvSpPr>
          <p:cNvPr id="7" name="TextBox 6"/>
          <p:cNvSpPr txBox="1"/>
          <p:nvPr/>
        </p:nvSpPr>
        <p:spPr>
          <a:xfrm>
            <a:off x="212479" y="5932566"/>
            <a:ext cx="3117363" cy="584775"/>
          </a:xfrm>
          <a:prstGeom prst="rect">
            <a:avLst/>
          </a:prstGeom>
          <a:noFill/>
        </p:spPr>
        <p:txBody>
          <a:bodyPr wrap="square" rtlCol="0">
            <a:spAutoFit/>
          </a:bodyPr>
          <a:lstStyle/>
          <a:p>
            <a:r>
              <a:rPr lang="en-US" sz="3200" b="1" dirty="0">
                <a:solidFill>
                  <a:srgbClr val="FFCE05"/>
                </a:solidFill>
                <a:latin typeface="Gotham" charset="0"/>
                <a:ea typeface="Gotham" charset="0"/>
                <a:cs typeface="Gotham" charset="0"/>
              </a:rPr>
              <a:t>#</a:t>
            </a:r>
            <a:r>
              <a:rPr lang="en-US" sz="3200" b="1" dirty="0" err="1">
                <a:solidFill>
                  <a:srgbClr val="FFCE05"/>
                </a:solidFill>
                <a:latin typeface="Gotham" charset="0"/>
                <a:ea typeface="Gotham" charset="0"/>
                <a:cs typeface="Gotham" charset="0"/>
              </a:rPr>
              <a:t>TWULegCon</a:t>
            </a:r>
            <a:endParaRPr lang="en-US" sz="3200" b="1" dirty="0">
              <a:solidFill>
                <a:srgbClr val="FFCE05"/>
              </a:solidFill>
              <a:latin typeface="Gotham" charset="0"/>
              <a:ea typeface="Gotham" charset="0"/>
              <a:cs typeface="Gotham" charset="0"/>
            </a:endParaRPr>
          </a:p>
        </p:txBody>
      </p:sp>
      <p:sp>
        <p:nvSpPr>
          <p:cNvPr id="4" name="TextBox 3"/>
          <p:cNvSpPr txBox="1"/>
          <p:nvPr/>
        </p:nvSpPr>
        <p:spPr>
          <a:xfrm>
            <a:off x="1239864" y="1549831"/>
            <a:ext cx="9887919" cy="3046988"/>
          </a:xfrm>
          <a:prstGeom prst="rect">
            <a:avLst/>
          </a:prstGeom>
          <a:noFill/>
        </p:spPr>
        <p:txBody>
          <a:bodyPr wrap="square" rtlCol="0">
            <a:spAutoFit/>
          </a:bodyPr>
          <a:lstStyle/>
          <a:p>
            <a:r>
              <a:rPr lang="en-US" sz="3200" dirty="0"/>
              <a:t>TWU and Labor-Specific:</a:t>
            </a:r>
          </a:p>
          <a:p>
            <a:pPr marL="342900" lvl="0" indent="-342900">
              <a:buFont typeface="Arial" charset="0"/>
              <a:buChar char="•"/>
            </a:pPr>
            <a:r>
              <a:rPr lang="en-US" sz="3200" dirty="0">
                <a:hlinkClick r:id="rId4"/>
              </a:rPr>
              <a:t>Communications Organizing Toolkit</a:t>
            </a:r>
            <a:endParaRPr lang="en-US" sz="3200" dirty="0"/>
          </a:p>
          <a:p>
            <a:pPr lvl="0"/>
            <a:endParaRPr lang="en-US" sz="3200" dirty="0"/>
          </a:p>
          <a:p>
            <a:pPr marL="342900" lvl="0" indent="-342900">
              <a:buFont typeface="Arial" charset="0"/>
              <a:buChar char="•"/>
            </a:pPr>
            <a:r>
              <a:rPr lang="en-US" sz="3200" dirty="0" err="1">
                <a:hlinkClick r:id="rId5"/>
              </a:rPr>
              <a:t>Friedrichs</a:t>
            </a:r>
            <a:r>
              <a:rPr lang="en-US" sz="3200" dirty="0">
                <a:hlinkClick r:id="rId5"/>
              </a:rPr>
              <a:t> vs. CTA Toolkit</a:t>
            </a:r>
            <a:r>
              <a:rPr lang="en-US" sz="3200" dirty="0"/>
              <a:t> (pre-Justice Scalia’s death)</a:t>
            </a:r>
          </a:p>
          <a:p>
            <a:pPr lvl="0"/>
            <a:endParaRPr lang="en-US" sz="3200" dirty="0"/>
          </a:p>
          <a:p>
            <a:pPr marL="342900" lvl="0" indent="-342900">
              <a:buFont typeface="Arial" charset="0"/>
              <a:buChar char="•"/>
            </a:pPr>
            <a:r>
              <a:rPr lang="en-US" sz="3200" dirty="0">
                <a:hlinkClick r:id="rId6"/>
              </a:rPr>
              <a:t>JWJ Unions 101 </a:t>
            </a:r>
            <a:r>
              <a:rPr lang="en-US" sz="3200" dirty="0"/>
              <a:t>and </a:t>
            </a:r>
            <a:r>
              <a:rPr lang="en-US" sz="3200" dirty="0">
                <a:hlinkClick r:id="rId7"/>
              </a:rPr>
              <a:t>other 101s</a:t>
            </a:r>
            <a:r>
              <a:rPr lang="en-US" sz="3200" dirty="0"/>
              <a:t> (good language to steal)</a:t>
            </a:r>
          </a:p>
        </p:txBody>
      </p:sp>
    </p:spTree>
    <p:extLst>
      <p:ext uri="{BB962C8B-B14F-4D97-AF65-F5344CB8AC3E}">
        <p14:creationId xmlns:p14="http://schemas.microsoft.com/office/powerpoint/2010/main" val="835557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5591908"/>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7046" y="5724835"/>
            <a:ext cx="2247899" cy="1033517"/>
          </a:xfrm>
          <a:prstGeom prst="rect">
            <a:avLst/>
          </a:prstGeom>
        </p:spPr>
      </p:pic>
      <p:sp>
        <p:nvSpPr>
          <p:cNvPr id="11" name="Rectangle 10"/>
          <p:cNvSpPr/>
          <p:nvPr/>
        </p:nvSpPr>
        <p:spPr>
          <a:xfrm>
            <a:off x="0" y="0"/>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4637" y="370534"/>
            <a:ext cx="11887200" cy="584775"/>
          </a:xfrm>
          <a:prstGeom prst="rect">
            <a:avLst/>
          </a:prstGeom>
          <a:noFill/>
        </p:spPr>
        <p:txBody>
          <a:bodyPr wrap="square" rtlCol="0">
            <a:spAutoFit/>
          </a:bodyPr>
          <a:lstStyle/>
          <a:p>
            <a:pPr algn="ctr"/>
            <a:r>
              <a:rPr lang="en-US" sz="3200" b="1" dirty="0">
                <a:solidFill>
                  <a:srgbClr val="FFCE05"/>
                </a:solidFill>
                <a:latin typeface="Gotham" charset="0"/>
                <a:ea typeface="Gotham" charset="0"/>
                <a:cs typeface="Gotham" charset="0"/>
              </a:rPr>
              <a:t>RESOURCES</a:t>
            </a:r>
          </a:p>
        </p:txBody>
      </p:sp>
      <p:sp>
        <p:nvSpPr>
          <p:cNvPr id="7" name="TextBox 6"/>
          <p:cNvSpPr txBox="1"/>
          <p:nvPr/>
        </p:nvSpPr>
        <p:spPr>
          <a:xfrm>
            <a:off x="212479" y="5932566"/>
            <a:ext cx="3117363" cy="584775"/>
          </a:xfrm>
          <a:prstGeom prst="rect">
            <a:avLst/>
          </a:prstGeom>
          <a:noFill/>
        </p:spPr>
        <p:txBody>
          <a:bodyPr wrap="square" rtlCol="0">
            <a:spAutoFit/>
          </a:bodyPr>
          <a:lstStyle/>
          <a:p>
            <a:r>
              <a:rPr lang="en-US" sz="3200" b="1" dirty="0">
                <a:solidFill>
                  <a:srgbClr val="FFCE05"/>
                </a:solidFill>
                <a:latin typeface="Gotham" charset="0"/>
                <a:ea typeface="Gotham" charset="0"/>
                <a:cs typeface="Gotham" charset="0"/>
              </a:rPr>
              <a:t>#</a:t>
            </a:r>
            <a:r>
              <a:rPr lang="en-US" sz="3200" b="1" dirty="0" err="1">
                <a:solidFill>
                  <a:srgbClr val="FFCE05"/>
                </a:solidFill>
                <a:latin typeface="Gotham" charset="0"/>
                <a:ea typeface="Gotham" charset="0"/>
                <a:cs typeface="Gotham" charset="0"/>
              </a:rPr>
              <a:t>TWULegCon</a:t>
            </a:r>
            <a:endParaRPr lang="en-US" sz="3200" b="1" dirty="0">
              <a:solidFill>
                <a:srgbClr val="FFCE05"/>
              </a:solidFill>
              <a:latin typeface="Gotham" charset="0"/>
              <a:ea typeface="Gotham" charset="0"/>
              <a:cs typeface="Gotham" charset="0"/>
            </a:endParaRPr>
          </a:p>
        </p:txBody>
      </p:sp>
      <p:sp>
        <p:nvSpPr>
          <p:cNvPr id="4" name="TextBox 3"/>
          <p:cNvSpPr txBox="1"/>
          <p:nvPr/>
        </p:nvSpPr>
        <p:spPr>
          <a:xfrm>
            <a:off x="1239864" y="1549831"/>
            <a:ext cx="9887919" cy="3046988"/>
          </a:xfrm>
          <a:prstGeom prst="rect">
            <a:avLst/>
          </a:prstGeom>
          <a:noFill/>
        </p:spPr>
        <p:txBody>
          <a:bodyPr wrap="square" rtlCol="0">
            <a:spAutoFit/>
          </a:bodyPr>
          <a:lstStyle/>
          <a:p>
            <a:r>
              <a:rPr lang="en-US" sz="2400" dirty="0"/>
              <a:t>General:</a:t>
            </a:r>
          </a:p>
          <a:p>
            <a:pPr marL="342900" lvl="0" indent="-342900">
              <a:buFont typeface="Arial" charset="0"/>
              <a:buChar char="•"/>
            </a:pPr>
            <a:r>
              <a:rPr lang="en-US" sz="2400" u="sng" dirty="0">
                <a:hlinkClick r:id="rId4"/>
              </a:rPr>
              <a:t>Purdue University’s Online Writing Lab (OWL)</a:t>
            </a:r>
            <a:r>
              <a:rPr lang="en-US" sz="2400" dirty="0"/>
              <a:t> – Provides a library of articles and tips on every aspect of the writing process, organized by grammar topics, writing style and industry standards. Includes technical writing exercises to do from home.</a:t>
            </a:r>
          </a:p>
          <a:p>
            <a:pPr marL="342900" lvl="0" indent="-342900">
              <a:buFont typeface="Arial" charset="0"/>
              <a:buChar char="•"/>
            </a:pPr>
            <a:r>
              <a:rPr lang="en-US" sz="2400" u="sng" dirty="0">
                <a:hlinkClick r:id="rId5"/>
              </a:rPr>
              <a:t>Copywriting.com</a:t>
            </a:r>
            <a:r>
              <a:rPr lang="en-US" sz="2400" dirty="0"/>
              <a:t> – Collection of resources specific to business/marketing. </a:t>
            </a:r>
          </a:p>
          <a:p>
            <a:pPr marL="342900" lvl="0" indent="-342900">
              <a:buFont typeface="Arial" charset="0"/>
              <a:buChar char="•"/>
            </a:pPr>
            <a:r>
              <a:rPr lang="en-US" sz="2400" u="sng" dirty="0">
                <a:hlinkClick r:id="rId6"/>
              </a:rPr>
              <a:t>DailyWritingTips.com</a:t>
            </a:r>
            <a:r>
              <a:rPr lang="en-US" sz="2400" dirty="0"/>
              <a:t> – Straightforward, digestible list of technical tips; includes a business writing section.</a:t>
            </a:r>
          </a:p>
        </p:txBody>
      </p:sp>
    </p:spTree>
    <p:extLst>
      <p:ext uri="{BB962C8B-B14F-4D97-AF65-F5344CB8AC3E}">
        <p14:creationId xmlns:p14="http://schemas.microsoft.com/office/powerpoint/2010/main" val="2101675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5591908"/>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56237" y="2218944"/>
            <a:ext cx="9144000" cy="2867109"/>
          </a:xfrm>
        </p:spPr>
        <p:txBody>
          <a:bodyPr>
            <a:noAutofit/>
          </a:bodyPr>
          <a:lstStyle/>
          <a:p>
            <a:br>
              <a:rPr lang="en-US" sz="4400" dirty="0"/>
            </a:br>
            <a:br>
              <a:rPr lang="en-US" sz="4400" dirty="0"/>
            </a:br>
            <a:br>
              <a:rPr lang="en-US" sz="4400" dirty="0"/>
            </a:br>
            <a:r>
              <a:rPr lang="en-US" sz="4400" dirty="0"/>
              <a:t>“The two words ‘information’ and ‘communication’ are often used interchangeably. But they signify quite different things. Information is giving out, communication is getting through.”</a:t>
            </a:r>
            <a:br>
              <a:rPr lang="en-US" sz="4400" dirty="0"/>
            </a:br>
            <a:r>
              <a:rPr lang="en-US" sz="3000" dirty="0"/>
              <a:t>                                      Sydney J. Harris, journalist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7046" y="5724835"/>
            <a:ext cx="2247899" cy="1033517"/>
          </a:xfrm>
          <a:prstGeom prst="rect">
            <a:avLst/>
          </a:prstGeom>
        </p:spPr>
      </p:pic>
      <p:sp>
        <p:nvSpPr>
          <p:cNvPr id="11" name="Rectangle 10"/>
          <p:cNvSpPr/>
          <p:nvPr/>
        </p:nvSpPr>
        <p:spPr>
          <a:xfrm>
            <a:off x="0" y="0"/>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4637" y="370534"/>
            <a:ext cx="11887200" cy="584775"/>
          </a:xfrm>
          <a:prstGeom prst="rect">
            <a:avLst/>
          </a:prstGeom>
          <a:noFill/>
        </p:spPr>
        <p:txBody>
          <a:bodyPr wrap="square" rtlCol="0">
            <a:spAutoFit/>
          </a:bodyPr>
          <a:lstStyle/>
          <a:p>
            <a:pPr algn="ctr"/>
            <a:r>
              <a:rPr lang="en-US" sz="3200" b="1" dirty="0">
                <a:solidFill>
                  <a:srgbClr val="FFCE05"/>
                </a:solidFill>
                <a:latin typeface="Gotham" charset="0"/>
                <a:ea typeface="Gotham" charset="0"/>
                <a:cs typeface="Gotham" charset="0"/>
              </a:rPr>
              <a:t>2016 TWU LEGISLATIVE AND POLITICAL CONFERENCE</a:t>
            </a:r>
          </a:p>
        </p:txBody>
      </p:sp>
      <p:sp>
        <p:nvSpPr>
          <p:cNvPr id="14" name="TextBox 13"/>
          <p:cNvSpPr txBox="1"/>
          <p:nvPr/>
        </p:nvSpPr>
        <p:spPr>
          <a:xfrm>
            <a:off x="212479" y="5932566"/>
            <a:ext cx="3117363" cy="584775"/>
          </a:xfrm>
          <a:prstGeom prst="rect">
            <a:avLst/>
          </a:prstGeom>
          <a:noFill/>
        </p:spPr>
        <p:txBody>
          <a:bodyPr wrap="square" rtlCol="0">
            <a:spAutoFit/>
          </a:bodyPr>
          <a:lstStyle/>
          <a:p>
            <a:r>
              <a:rPr lang="en-US" sz="3200" b="1" dirty="0">
                <a:solidFill>
                  <a:srgbClr val="FFCE05"/>
                </a:solidFill>
                <a:latin typeface="Gotham" charset="0"/>
                <a:ea typeface="Gotham" charset="0"/>
                <a:cs typeface="Gotham" charset="0"/>
              </a:rPr>
              <a:t>#</a:t>
            </a:r>
            <a:r>
              <a:rPr lang="en-US" sz="3200" b="1" dirty="0" err="1">
                <a:solidFill>
                  <a:srgbClr val="FFCE05"/>
                </a:solidFill>
                <a:latin typeface="Gotham" charset="0"/>
                <a:ea typeface="Gotham" charset="0"/>
                <a:cs typeface="Gotham" charset="0"/>
              </a:rPr>
              <a:t>TWULegCon</a:t>
            </a:r>
            <a:endParaRPr lang="en-US" sz="3200" b="1" dirty="0">
              <a:solidFill>
                <a:srgbClr val="FFCE05"/>
              </a:solidFill>
              <a:latin typeface="Gotham" charset="0"/>
              <a:ea typeface="Gotham" charset="0"/>
              <a:cs typeface="Gotham" charset="0"/>
            </a:endParaRPr>
          </a:p>
        </p:txBody>
      </p:sp>
    </p:spTree>
    <p:extLst>
      <p:ext uri="{BB962C8B-B14F-4D97-AF65-F5344CB8AC3E}">
        <p14:creationId xmlns:p14="http://schemas.microsoft.com/office/powerpoint/2010/main" val="961742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5591908"/>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7046" y="5724835"/>
            <a:ext cx="2247899" cy="1033517"/>
          </a:xfrm>
          <a:prstGeom prst="rect">
            <a:avLst/>
          </a:prstGeom>
        </p:spPr>
      </p:pic>
      <p:sp>
        <p:nvSpPr>
          <p:cNvPr id="11" name="Rectangle 10"/>
          <p:cNvSpPr/>
          <p:nvPr/>
        </p:nvSpPr>
        <p:spPr>
          <a:xfrm>
            <a:off x="0" y="0"/>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4637" y="370534"/>
            <a:ext cx="11887200" cy="584775"/>
          </a:xfrm>
          <a:prstGeom prst="rect">
            <a:avLst/>
          </a:prstGeom>
          <a:noFill/>
        </p:spPr>
        <p:txBody>
          <a:bodyPr wrap="square" rtlCol="0">
            <a:spAutoFit/>
          </a:bodyPr>
          <a:lstStyle/>
          <a:p>
            <a:pPr algn="ctr"/>
            <a:r>
              <a:rPr lang="en-US" sz="3200" b="1" dirty="0">
                <a:solidFill>
                  <a:srgbClr val="FFCE05"/>
                </a:solidFill>
                <a:latin typeface="Gotham" charset="0"/>
                <a:ea typeface="Gotham" charset="0"/>
                <a:cs typeface="Gotham" charset="0"/>
              </a:rPr>
              <a:t>RESOURCES</a:t>
            </a:r>
          </a:p>
        </p:txBody>
      </p:sp>
      <p:sp>
        <p:nvSpPr>
          <p:cNvPr id="7" name="TextBox 6"/>
          <p:cNvSpPr txBox="1"/>
          <p:nvPr/>
        </p:nvSpPr>
        <p:spPr>
          <a:xfrm>
            <a:off x="212479" y="5932566"/>
            <a:ext cx="3117363" cy="584775"/>
          </a:xfrm>
          <a:prstGeom prst="rect">
            <a:avLst/>
          </a:prstGeom>
          <a:noFill/>
        </p:spPr>
        <p:txBody>
          <a:bodyPr wrap="square" rtlCol="0">
            <a:spAutoFit/>
          </a:bodyPr>
          <a:lstStyle/>
          <a:p>
            <a:r>
              <a:rPr lang="en-US" sz="3200" b="1" dirty="0">
                <a:solidFill>
                  <a:srgbClr val="FFCE05"/>
                </a:solidFill>
                <a:latin typeface="Gotham" charset="0"/>
                <a:ea typeface="Gotham" charset="0"/>
                <a:cs typeface="Gotham" charset="0"/>
              </a:rPr>
              <a:t>#</a:t>
            </a:r>
            <a:r>
              <a:rPr lang="en-US" sz="3200" b="1" dirty="0" err="1">
                <a:solidFill>
                  <a:srgbClr val="FFCE05"/>
                </a:solidFill>
                <a:latin typeface="Gotham" charset="0"/>
                <a:ea typeface="Gotham" charset="0"/>
                <a:cs typeface="Gotham" charset="0"/>
              </a:rPr>
              <a:t>TWULegCon</a:t>
            </a:r>
            <a:endParaRPr lang="en-US" sz="3200" b="1" dirty="0">
              <a:solidFill>
                <a:srgbClr val="FFCE05"/>
              </a:solidFill>
              <a:latin typeface="Gotham" charset="0"/>
              <a:ea typeface="Gotham" charset="0"/>
              <a:cs typeface="Gotham" charset="0"/>
            </a:endParaRPr>
          </a:p>
        </p:txBody>
      </p:sp>
      <p:sp>
        <p:nvSpPr>
          <p:cNvPr id="4" name="TextBox 3"/>
          <p:cNvSpPr txBox="1"/>
          <p:nvPr/>
        </p:nvSpPr>
        <p:spPr>
          <a:xfrm>
            <a:off x="1239864" y="1549831"/>
            <a:ext cx="9887919" cy="3785652"/>
          </a:xfrm>
          <a:prstGeom prst="rect">
            <a:avLst/>
          </a:prstGeom>
          <a:noFill/>
        </p:spPr>
        <p:txBody>
          <a:bodyPr wrap="square" rtlCol="0">
            <a:spAutoFit/>
          </a:bodyPr>
          <a:lstStyle/>
          <a:p>
            <a:r>
              <a:rPr lang="en-US" sz="2400" dirty="0"/>
              <a:t>General (continued):</a:t>
            </a:r>
          </a:p>
          <a:p>
            <a:pPr marL="342900" lvl="0" indent="-342900">
              <a:buFont typeface="Arial" charset="0"/>
              <a:buChar char="•"/>
            </a:pPr>
            <a:r>
              <a:rPr lang="en-US" sz="2400" u="sng" dirty="0">
                <a:hlinkClick r:id="rId4"/>
              </a:rPr>
              <a:t>FreelanceFolder.com</a:t>
            </a:r>
            <a:r>
              <a:rPr lang="en-US" sz="2400" dirty="0"/>
              <a:t>—Short list of simple but clever writing exercises.</a:t>
            </a:r>
          </a:p>
          <a:p>
            <a:pPr marL="342900" lvl="0" indent="-342900">
              <a:buFont typeface="Arial" charset="0"/>
              <a:buChar char="•"/>
            </a:pPr>
            <a:r>
              <a:rPr lang="en-US" sz="2400" u="sng" dirty="0">
                <a:hlinkClick r:id="rId5"/>
              </a:rPr>
              <a:t>Copyblogger</a:t>
            </a:r>
            <a:r>
              <a:rPr lang="en-US" sz="2400" dirty="0"/>
              <a:t>—Offers an e-newsletter of business/marketing-specific writing tips.</a:t>
            </a:r>
          </a:p>
          <a:p>
            <a:pPr marL="342900" lvl="0" indent="-342900">
              <a:buFont typeface="Arial" charset="0"/>
              <a:buChar char="•"/>
            </a:pPr>
            <a:r>
              <a:rPr lang="en-US" sz="2400" u="sng" dirty="0">
                <a:hlinkClick r:id="rId6"/>
              </a:rPr>
              <a:t>The Book on Writing</a:t>
            </a:r>
            <a:r>
              <a:rPr lang="en-US" sz="2400" dirty="0"/>
              <a:t>—Well-organized, thorough guide to writing with precision and clarity. </a:t>
            </a:r>
          </a:p>
          <a:p>
            <a:pPr marL="342900" lvl="0" indent="-342900">
              <a:buFont typeface="Arial" charset="0"/>
              <a:buChar char="•"/>
            </a:pPr>
            <a:r>
              <a:rPr lang="en-US" sz="2400" u="sng" dirty="0">
                <a:hlinkClick r:id="rId7"/>
              </a:rPr>
              <a:t>The Dictionary of Concise Writing</a:t>
            </a:r>
            <a:r>
              <a:rPr lang="en-US" sz="2400" dirty="0"/>
              <a:t>—Provides concise alternatives to common, wordy phrases. </a:t>
            </a:r>
          </a:p>
          <a:p>
            <a:pPr marL="342900" lvl="0" indent="-342900">
              <a:buFont typeface="Arial" charset="0"/>
              <a:buChar char="•"/>
            </a:pPr>
            <a:r>
              <a:rPr lang="en-US" sz="2400" dirty="0" err="1"/>
              <a:t>Strunk</a:t>
            </a:r>
            <a:r>
              <a:rPr lang="en-US" sz="2400" dirty="0"/>
              <a:t> and White’s </a:t>
            </a:r>
            <a:r>
              <a:rPr lang="en-US" sz="2400" u="sng" dirty="0"/>
              <a:t>The Elements of Style</a:t>
            </a:r>
            <a:r>
              <a:rPr lang="en-US" sz="2400" dirty="0"/>
              <a:t>—Standard grammar and punctuation guide, available for free </a:t>
            </a:r>
            <a:r>
              <a:rPr lang="en-US" sz="2400" u="sng" dirty="0">
                <a:hlinkClick r:id="rId8"/>
              </a:rPr>
              <a:t>online</a:t>
            </a:r>
            <a:r>
              <a:rPr lang="en-US" sz="2400" dirty="0"/>
              <a:t>.</a:t>
            </a:r>
          </a:p>
        </p:txBody>
      </p:sp>
    </p:spTree>
    <p:extLst>
      <p:ext uri="{BB962C8B-B14F-4D97-AF65-F5344CB8AC3E}">
        <p14:creationId xmlns:p14="http://schemas.microsoft.com/office/powerpoint/2010/main" val="1310337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5591908"/>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7046" y="5724835"/>
            <a:ext cx="2247899" cy="1033517"/>
          </a:xfrm>
          <a:prstGeom prst="rect">
            <a:avLst/>
          </a:prstGeom>
        </p:spPr>
      </p:pic>
      <p:sp>
        <p:nvSpPr>
          <p:cNvPr id="11" name="Rectangle 10"/>
          <p:cNvSpPr/>
          <p:nvPr/>
        </p:nvSpPr>
        <p:spPr>
          <a:xfrm>
            <a:off x="0" y="0"/>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4637" y="370534"/>
            <a:ext cx="11887200" cy="584775"/>
          </a:xfrm>
          <a:prstGeom prst="rect">
            <a:avLst/>
          </a:prstGeom>
          <a:noFill/>
        </p:spPr>
        <p:txBody>
          <a:bodyPr wrap="square" rtlCol="0">
            <a:spAutoFit/>
          </a:bodyPr>
          <a:lstStyle/>
          <a:p>
            <a:pPr algn="ctr"/>
            <a:r>
              <a:rPr lang="en-US" sz="3200" b="1" dirty="0">
                <a:solidFill>
                  <a:srgbClr val="FFCE05"/>
                </a:solidFill>
                <a:latin typeface="Gotham" charset="0"/>
                <a:ea typeface="Gotham" charset="0"/>
                <a:cs typeface="Gotham" charset="0"/>
              </a:rPr>
              <a:t>ISN’T COMMUNICATING FUN?</a:t>
            </a:r>
          </a:p>
        </p:txBody>
      </p:sp>
      <p:sp>
        <p:nvSpPr>
          <p:cNvPr id="7" name="TextBox 6"/>
          <p:cNvSpPr txBox="1"/>
          <p:nvPr/>
        </p:nvSpPr>
        <p:spPr>
          <a:xfrm>
            <a:off x="212479" y="5932566"/>
            <a:ext cx="3117363" cy="584775"/>
          </a:xfrm>
          <a:prstGeom prst="rect">
            <a:avLst/>
          </a:prstGeom>
          <a:noFill/>
        </p:spPr>
        <p:txBody>
          <a:bodyPr wrap="square" rtlCol="0">
            <a:spAutoFit/>
          </a:bodyPr>
          <a:lstStyle/>
          <a:p>
            <a:r>
              <a:rPr lang="en-US" sz="3200" b="1" dirty="0">
                <a:solidFill>
                  <a:srgbClr val="FFCE05"/>
                </a:solidFill>
                <a:latin typeface="Gotham" charset="0"/>
                <a:ea typeface="Gotham" charset="0"/>
                <a:cs typeface="Gotham" charset="0"/>
              </a:rPr>
              <a:t>#</a:t>
            </a:r>
            <a:r>
              <a:rPr lang="en-US" sz="3200" b="1" dirty="0" err="1">
                <a:solidFill>
                  <a:srgbClr val="FFCE05"/>
                </a:solidFill>
                <a:latin typeface="Gotham" charset="0"/>
                <a:ea typeface="Gotham" charset="0"/>
                <a:cs typeface="Gotham" charset="0"/>
              </a:rPr>
              <a:t>TWULegCon</a:t>
            </a:r>
            <a:endParaRPr lang="en-US" sz="3200" b="1" dirty="0">
              <a:solidFill>
                <a:srgbClr val="FFCE05"/>
              </a:solidFill>
              <a:latin typeface="Gotham" charset="0"/>
              <a:ea typeface="Gotham" charset="0"/>
              <a:cs typeface="Gotham" charset="0"/>
            </a:endParaRPr>
          </a:p>
        </p:txBody>
      </p:sp>
      <p:sp>
        <p:nvSpPr>
          <p:cNvPr id="2" name="Rectangle 1"/>
          <p:cNvSpPr/>
          <p:nvPr/>
        </p:nvSpPr>
        <p:spPr>
          <a:xfrm>
            <a:off x="2951746" y="2544362"/>
            <a:ext cx="6525885" cy="1446550"/>
          </a:xfrm>
          <a:prstGeom prst="rect">
            <a:avLst/>
          </a:prstGeom>
        </p:spPr>
        <p:txBody>
          <a:bodyPr wrap="square">
            <a:spAutoFit/>
          </a:bodyPr>
          <a:lstStyle/>
          <a:p>
            <a:pPr algn="ctr"/>
            <a:r>
              <a:rPr lang="en-US" sz="4400" b="1" dirty="0"/>
              <a:t>Questions?</a:t>
            </a:r>
          </a:p>
          <a:p>
            <a:pPr algn="ctr"/>
            <a:r>
              <a:rPr lang="en-US" sz="4400" b="1" dirty="0" err="1"/>
              <a:t>communications@twu.org</a:t>
            </a:r>
            <a:endParaRPr lang="en-US" sz="4400" b="1" dirty="0"/>
          </a:p>
        </p:txBody>
      </p:sp>
    </p:spTree>
    <p:extLst>
      <p:ext uri="{BB962C8B-B14F-4D97-AF65-F5344CB8AC3E}">
        <p14:creationId xmlns:p14="http://schemas.microsoft.com/office/powerpoint/2010/main" val="1332092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5591908"/>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7046" y="5724835"/>
            <a:ext cx="2247899" cy="1033517"/>
          </a:xfrm>
          <a:prstGeom prst="rect">
            <a:avLst/>
          </a:prstGeom>
        </p:spPr>
      </p:pic>
      <p:sp>
        <p:nvSpPr>
          <p:cNvPr id="11" name="Rectangle 10"/>
          <p:cNvSpPr/>
          <p:nvPr/>
        </p:nvSpPr>
        <p:spPr>
          <a:xfrm>
            <a:off x="0" y="0"/>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4637" y="370534"/>
            <a:ext cx="11887200" cy="584775"/>
          </a:xfrm>
          <a:prstGeom prst="rect">
            <a:avLst/>
          </a:prstGeom>
          <a:noFill/>
        </p:spPr>
        <p:txBody>
          <a:bodyPr wrap="square" rtlCol="0">
            <a:spAutoFit/>
          </a:bodyPr>
          <a:lstStyle/>
          <a:p>
            <a:pPr algn="ctr"/>
            <a:r>
              <a:rPr lang="en-US" sz="3200" b="1" dirty="0">
                <a:solidFill>
                  <a:srgbClr val="FFCE05"/>
                </a:solidFill>
                <a:latin typeface="Gotham" charset="0"/>
                <a:ea typeface="Gotham" charset="0"/>
                <a:cs typeface="Gotham" charset="0"/>
              </a:rPr>
              <a:t>GENERAL COMMUNICATIONS TIPS</a:t>
            </a:r>
          </a:p>
        </p:txBody>
      </p:sp>
      <p:sp>
        <p:nvSpPr>
          <p:cNvPr id="7" name="TextBox 6"/>
          <p:cNvSpPr txBox="1"/>
          <p:nvPr/>
        </p:nvSpPr>
        <p:spPr>
          <a:xfrm>
            <a:off x="212479" y="5932566"/>
            <a:ext cx="3117363" cy="584775"/>
          </a:xfrm>
          <a:prstGeom prst="rect">
            <a:avLst/>
          </a:prstGeom>
          <a:noFill/>
        </p:spPr>
        <p:txBody>
          <a:bodyPr wrap="square" rtlCol="0">
            <a:spAutoFit/>
          </a:bodyPr>
          <a:lstStyle/>
          <a:p>
            <a:r>
              <a:rPr lang="en-US" sz="3200" b="1" dirty="0">
                <a:solidFill>
                  <a:srgbClr val="FFCE05"/>
                </a:solidFill>
                <a:latin typeface="Gotham" charset="0"/>
                <a:ea typeface="Gotham" charset="0"/>
                <a:cs typeface="Gotham" charset="0"/>
              </a:rPr>
              <a:t>#</a:t>
            </a:r>
            <a:r>
              <a:rPr lang="en-US" sz="3200" b="1" dirty="0" err="1">
                <a:solidFill>
                  <a:srgbClr val="FFCE05"/>
                </a:solidFill>
                <a:latin typeface="Gotham" charset="0"/>
                <a:ea typeface="Gotham" charset="0"/>
                <a:cs typeface="Gotham" charset="0"/>
              </a:rPr>
              <a:t>TWULegCon</a:t>
            </a:r>
            <a:endParaRPr lang="en-US" sz="3200" b="1" dirty="0">
              <a:solidFill>
                <a:srgbClr val="FFCE05"/>
              </a:solidFill>
              <a:latin typeface="Gotham" charset="0"/>
              <a:ea typeface="Gotham" charset="0"/>
              <a:cs typeface="Gotham" charset="0"/>
            </a:endParaRPr>
          </a:p>
        </p:txBody>
      </p:sp>
      <p:sp>
        <p:nvSpPr>
          <p:cNvPr id="4" name="TextBox 3"/>
          <p:cNvSpPr txBox="1"/>
          <p:nvPr/>
        </p:nvSpPr>
        <p:spPr>
          <a:xfrm>
            <a:off x="1184277" y="1598524"/>
            <a:ext cx="9887919" cy="3785652"/>
          </a:xfrm>
          <a:prstGeom prst="rect">
            <a:avLst/>
          </a:prstGeom>
          <a:noFill/>
        </p:spPr>
        <p:txBody>
          <a:bodyPr wrap="square" rtlCol="0">
            <a:spAutoFit/>
          </a:bodyPr>
          <a:lstStyle/>
          <a:p>
            <a:r>
              <a:rPr lang="en-US" sz="2000" b="1" dirty="0"/>
              <a:t>Know your audience: </a:t>
            </a:r>
            <a:r>
              <a:rPr lang="en-US" sz="2000" dirty="0"/>
              <a:t>Members? Elected officials and opinion leaders? General public? Opposition?</a:t>
            </a:r>
          </a:p>
          <a:p>
            <a:r>
              <a:rPr lang="en-US" sz="2000" b="1" dirty="0"/>
              <a:t>Know your medium: </a:t>
            </a:r>
            <a:r>
              <a:rPr lang="en-US" sz="2000" dirty="0"/>
              <a:t>Is it a bulletin? A flier? An email? A newsletter article? A press release? A Facebook post? A Tweet?</a:t>
            </a:r>
          </a:p>
          <a:p>
            <a:r>
              <a:rPr lang="en-US" sz="2000" b="1" dirty="0"/>
              <a:t>Know your goal: </a:t>
            </a:r>
            <a:r>
              <a:rPr lang="en-US" sz="2000" dirty="0"/>
              <a:t>Sharing critical info? Telling a story? Persuasion? Taking action? What are you trying to get people to do?</a:t>
            </a:r>
          </a:p>
          <a:p>
            <a:pPr lvl="0"/>
            <a:r>
              <a:rPr lang="en-US" sz="2000" b="1" dirty="0"/>
              <a:t>Know your materials: </a:t>
            </a:r>
            <a:r>
              <a:rPr lang="en-US" sz="2000" dirty="0"/>
              <a:t>What needs to be produce to get the job done? What’s the timeline? Do you need things designed, printed, shipped or copied in order to engage with a group, track progress or measure success? Plan ahead! Think about deadlines, especially when you need help from another team or department. </a:t>
            </a:r>
          </a:p>
          <a:p>
            <a:r>
              <a:rPr lang="en-US" sz="2000" b="1" dirty="0"/>
              <a:t>Know your limits: </a:t>
            </a:r>
            <a:r>
              <a:rPr lang="en-US" sz="2000" dirty="0"/>
              <a:t>Attention spans are short. A good message goes a long way. Test, experiment, and get feedback. Be transparent with your policies. </a:t>
            </a:r>
          </a:p>
        </p:txBody>
      </p:sp>
    </p:spTree>
    <p:extLst>
      <p:ext uri="{BB962C8B-B14F-4D97-AF65-F5344CB8AC3E}">
        <p14:creationId xmlns:p14="http://schemas.microsoft.com/office/powerpoint/2010/main" val="522262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5591908"/>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7046" y="5724835"/>
            <a:ext cx="2247899" cy="1033517"/>
          </a:xfrm>
          <a:prstGeom prst="rect">
            <a:avLst/>
          </a:prstGeom>
        </p:spPr>
      </p:pic>
      <p:sp>
        <p:nvSpPr>
          <p:cNvPr id="7" name="TextBox 6"/>
          <p:cNvSpPr txBox="1"/>
          <p:nvPr/>
        </p:nvSpPr>
        <p:spPr>
          <a:xfrm>
            <a:off x="212479" y="5932566"/>
            <a:ext cx="3117363" cy="584775"/>
          </a:xfrm>
          <a:prstGeom prst="rect">
            <a:avLst/>
          </a:prstGeom>
          <a:noFill/>
        </p:spPr>
        <p:txBody>
          <a:bodyPr wrap="square" rtlCol="0">
            <a:spAutoFit/>
          </a:bodyPr>
          <a:lstStyle/>
          <a:p>
            <a:r>
              <a:rPr lang="en-US" sz="3200" b="1" dirty="0">
                <a:solidFill>
                  <a:srgbClr val="FFCE05"/>
                </a:solidFill>
                <a:latin typeface="Gotham" charset="0"/>
                <a:ea typeface="Gotham" charset="0"/>
                <a:cs typeface="Gotham" charset="0"/>
              </a:rPr>
              <a:t>#</a:t>
            </a:r>
            <a:r>
              <a:rPr lang="en-US" sz="3200" b="1" dirty="0" err="1">
                <a:solidFill>
                  <a:srgbClr val="FFCE05"/>
                </a:solidFill>
                <a:latin typeface="Gotham" charset="0"/>
                <a:ea typeface="Gotham" charset="0"/>
                <a:cs typeface="Gotham" charset="0"/>
              </a:rPr>
              <a:t>TWULegCon</a:t>
            </a:r>
            <a:endParaRPr lang="en-US" sz="3200" b="1" dirty="0">
              <a:solidFill>
                <a:srgbClr val="FFCE05"/>
              </a:solidFill>
              <a:latin typeface="Gotham" charset="0"/>
              <a:ea typeface="Gotham" charset="0"/>
              <a:cs typeface="Gotham" charset="0"/>
            </a:endParaRPr>
          </a:p>
        </p:txBody>
      </p:sp>
      <p:sp>
        <p:nvSpPr>
          <p:cNvPr id="4" name="TextBox 3"/>
          <p:cNvSpPr txBox="1"/>
          <p:nvPr/>
        </p:nvSpPr>
        <p:spPr>
          <a:xfrm>
            <a:off x="1346886" y="1465597"/>
            <a:ext cx="4201507" cy="3477875"/>
          </a:xfrm>
          <a:prstGeom prst="rect">
            <a:avLst/>
          </a:prstGeom>
          <a:noFill/>
        </p:spPr>
        <p:txBody>
          <a:bodyPr wrap="square" rtlCol="0">
            <a:spAutoFit/>
          </a:bodyPr>
          <a:lstStyle/>
          <a:p>
            <a:r>
              <a:rPr lang="en-US" sz="2000" b="1" dirty="0"/>
              <a:t>Consistency is key: </a:t>
            </a:r>
            <a:r>
              <a:rPr lang="en-US" sz="2000" dirty="0"/>
              <a:t>We’re rebuilding the TWU brand and we need your help. </a:t>
            </a:r>
          </a:p>
          <a:p>
            <a:endParaRPr lang="en-US" sz="2000" dirty="0"/>
          </a:p>
          <a:p>
            <a:r>
              <a:rPr lang="en-US" sz="2000" dirty="0"/>
              <a:t>Moving forward, we’ll offer guidance on everything from: </a:t>
            </a:r>
          </a:p>
          <a:p>
            <a:endParaRPr lang="en-US" sz="2000" dirty="0"/>
          </a:p>
          <a:p>
            <a:pPr marL="342900" indent="-342900">
              <a:buFont typeface="Arial" panose="020B0604020202020204" pitchFamily="34" charset="0"/>
              <a:buChar char="•"/>
            </a:pPr>
            <a:r>
              <a:rPr lang="en-US" sz="2000" dirty="0"/>
              <a:t>How to use our logo</a:t>
            </a:r>
          </a:p>
          <a:p>
            <a:pPr marL="342900" indent="-342900">
              <a:buFont typeface="Arial" panose="020B0604020202020204" pitchFamily="34" charset="0"/>
              <a:buChar char="•"/>
            </a:pPr>
            <a:r>
              <a:rPr lang="en-US" sz="2000" dirty="0"/>
              <a:t>What words we officially capitalize</a:t>
            </a:r>
          </a:p>
          <a:p>
            <a:pPr marL="342900" indent="-342900">
              <a:buFont typeface="Arial" panose="020B0604020202020204" pitchFamily="34" charset="0"/>
              <a:buChar char="•"/>
            </a:pPr>
            <a:r>
              <a:rPr lang="en-US" sz="2000" dirty="0"/>
              <a:t>How to take your best photo</a:t>
            </a:r>
          </a:p>
          <a:p>
            <a:pPr marL="342900" indent="-342900">
              <a:buFont typeface="Arial" panose="020B0604020202020204" pitchFamily="34" charset="0"/>
              <a:buChar char="•"/>
            </a:pPr>
            <a:r>
              <a:rPr lang="en-US" sz="2000" dirty="0"/>
              <a:t>Titles, colors, and more</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0352" y="1413569"/>
            <a:ext cx="4602997" cy="2601694"/>
          </a:xfrm>
          <a:prstGeom prst="rect">
            <a:avLst/>
          </a:prstGeom>
        </p:spPr>
      </p:pic>
      <p:sp>
        <p:nvSpPr>
          <p:cNvPr id="11" name="Rectangle 10"/>
          <p:cNvSpPr/>
          <p:nvPr/>
        </p:nvSpPr>
        <p:spPr>
          <a:xfrm>
            <a:off x="0" y="0"/>
            <a:ext cx="12192000" cy="126609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4637" y="370534"/>
            <a:ext cx="11887200" cy="584775"/>
          </a:xfrm>
          <a:prstGeom prst="rect">
            <a:avLst/>
          </a:prstGeom>
          <a:noFill/>
        </p:spPr>
        <p:txBody>
          <a:bodyPr wrap="square" rtlCol="0">
            <a:spAutoFit/>
          </a:bodyPr>
          <a:lstStyle/>
          <a:p>
            <a:pPr algn="ctr"/>
            <a:r>
              <a:rPr lang="en-US" sz="3200" b="1" dirty="0">
                <a:solidFill>
                  <a:srgbClr val="FFCE05"/>
                </a:solidFill>
                <a:latin typeface="Gotham" charset="0"/>
                <a:ea typeface="Gotham" charset="0"/>
                <a:cs typeface="Gotham" charset="0"/>
              </a:rPr>
              <a:t>A NOTE ON STYLE</a:t>
            </a:r>
          </a:p>
        </p:txBody>
      </p:sp>
      <p:sp>
        <p:nvSpPr>
          <p:cNvPr id="5" name="TextBox 4"/>
          <p:cNvSpPr txBox="1"/>
          <p:nvPr/>
        </p:nvSpPr>
        <p:spPr>
          <a:xfrm>
            <a:off x="5904854" y="3792837"/>
            <a:ext cx="4974956" cy="1015663"/>
          </a:xfrm>
          <a:prstGeom prst="rect">
            <a:avLst/>
          </a:prstGeom>
          <a:noFill/>
        </p:spPr>
        <p:txBody>
          <a:bodyPr wrap="square" rtlCol="0">
            <a:spAutoFit/>
          </a:bodyPr>
          <a:lstStyle/>
          <a:p>
            <a:r>
              <a:rPr lang="en-US" sz="2000" i="1" dirty="0"/>
              <a:t>A good brand is consistent. It appears exactly the same for years, with minimal updates along the way.</a:t>
            </a:r>
          </a:p>
        </p:txBody>
      </p:sp>
    </p:spTree>
    <p:extLst>
      <p:ext uri="{BB962C8B-B14F-4D97-AF65-F5344CB8AC3E}">
        <p14:creationId xmlns:p14="http://schemas.microsoft.com/office/powerpoint/2010/main" val="265121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5591908"/>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7046" y="5724835"/>
            <a:ext cx="2247899" cy="1033517"/>
          </a:xfrm>
          <a:prstGeom prst="rect">
            <a:avLst/>
          </a:prstGeom>
        </p:spPr>
      </p:pic>
      <p:sp>
        <p:nvSpPr>
          <p:cNvPr id="11" name="Rectangle 10"/>
          <p:cNvSpPr/>
          <p:nvPr/>
        </p:nvSpPr>
        <p:spPr>
          <a:xfrm>
            <a:off x="0" y="0"/>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4637" y="370534"/>
            <a:ext cx="11887200" cy="584775"/>
          </a:xfrm>
          <a:prstGeom prst="rect">
            <a:avLst/>
          </a:prstGeom>
          <a:noFill/>
        </p:spPr>
        <p:txBody>
          <a:bodyPr wrap="square" rtlCol="0">
            <a:spAutoFit/>
          </a:bodyPr>
          <a:lstStyle/>
          <a:p>
            <a:pPr algn="ctr"/>
            <a:r>
              <a:rPr lang="en-US" sz="3200" b="1" dirty="0">
                <a:solidFill>
                  <a:srgbClr val="FFCE05"/>
                </a:solidFill>
                <a:latin typeface="Gotham" charset="0"/>
                <a:ea typeface="Gotham" charset="0"/>
                <a:cs typeface="Gotham" charset="0"/>
              </a:rPr>
              <a:t>COMMUNICATIONS STRATEGY</a:t>
            </a:r>
          </a:p>
        </p:txBody>
      </p:sp>
      <p:sp>
        <p:nvSpPr>
          <p:cNvPr id="7" name="TextBox 6"/>
          <p:cNvSpPr txBox="1"/>
          <p:nvPr/>
        </p:nvSpPr>
        <p:spPr>
          <a:xfrm>
            <a:off x="212479" y="5932566"/>
            <a:ext cx="3117363" cy="584775"/>
          </a:xfrm>
          <a:prstGeom prst="rect">
            <a:avLst/>
          </a:prstGeom>
          <a:noFill/>
        </p:spPr>
        <p:txBody>
          <a:bodyPr wrap="square" rtlCol="0">
            <a:spAutoFit/>
          </a:bodyPr>
          <a:lstStyle/>
          <a:p>
            <a:r>
              <a:rPr lang="en-US" sz="3200" b="1" dirty="0">
                <a:solidFill>
                  <a:srgbClr val="FFCE05"/>
                </a:solidFill>
                <a:latin typeface="Gotham" charset="0"/>
                <a:ea typeface="Gotham" charset="0"/>
                <a:cs typeface="Gotham" charset="0"/>
              </a:rPr>
              <a:t>#</a:t>
            </a:r>
            <a:r>
              <a:rPr lang="en-US" sz="3200" b="1" dirty="0" err="1">
                <a:solidFill>
                  <a:srgbClr val="FFCE05"/>
                </a:solidFill>
                <a:latin typeface="Gotham" charset="0"/>
                <a:ea typeface="Gotham" charset="0"/>
                <a:cs typeface="Gotham" charset="0"/>
              </a:rPr>
              <a:t>TWULegCon</a:t>
            </a:r>
            <a:endParaRPr lang="en-US" sz="3200" b="1" dirty="0">
              <a:solidFill>
                <a:srgbClr val="FFCE05"/>
              </a:solidFill>
              <a:latin typeface="Gotham" charset="0"/>
              <a:ea typeface="Gotham" charset="0"/>
              <a:cs typeface="Gotham" charset="0"/>
            </a:endParaRPr>
          </a:p>
        </p:txBody>
      </p:sp>
      <p:sp>
        <p:nvSpPr>
          <p:cNvPr id="4" name="TextBox 3"/>
          <p:cNvSpPr txBox="1"/>
          <p:nvPr/>
        </p:nvSpPr>
        <p:spPr>
          <a:xfrm>
            <a:off x="1239864" y="1495473"/>
            <a:ext cx="9887919" cy="3785652"/>
          </a:xfrm>
          <a:prstGeom prst="rect">
            <a:avLst/>
          </a:prstGeom>
          <a:noFill/>
        </p:spPr>
        <p:txBody>
          <a:bodyPr wrap="square" rtlCol="0">
            <a:spAutoFit/>
          </a:bodyPr>
          <a:lstStyle/>
          <a:p>
            <a:r>
              <a:rPr lang="en-US" sz="2000" b="1" dirty="0"/>
              <a:t>STRAGETY</a:t>
            </a:r>
            <a:r>
              <a:rPr lang="en-US" sz="2000" dirty="0"/>
              <a:t> is the overall guidance behind the way we communicate and how we decide: </a:t>
            </a:r>
          </a:p>
          <a:p>
            <a:pPr marL="342900" indent="-342900">
              <a:buFont typeface="Arial" panose="020B0604020202020204" pitchFamily="34" charset="0"/>
              <a:buChar char="•"/>
            </a:pPr>
            <a:r>
              <a:rPr lang="en-US" sz="2000" b="1" dirty="0"/>
              <a:t>Which tools to use.</a:t>
            </a:r>
          </a:p>
          <a:p>
            <a:pPr marL="342900" indent="-342900">
              <a:buFont typeface="Arial" panose="020B0604020202020204" pitchFamily="34" charset="0"/>
              <a:buChar char="•"/>
            </a:pPr>
            <a:r>
              <a:rPr lang="en-US" sz="2000" b="1" dirty="0"/>
              <a:t>When we deploy them.</a:t>
            </a:r>
          </a:p>
          <a:p>
            <a:pPr marL="342900" indent="-342900">
              <a:buFont typeface="Arial" panose="020B0604020202020204" pitchFamily="34" charset="0"/>
              <a:buChar char="•"/>
            </a:pPr>
            <a:r>
              <a:rPr lang="en-US" sz="2000" b="1" dirty="0"/>
              <a:t>What messages we utilize. </a:t>
            </a:r>
          </a:p>
          <a:p>
            <a:pPr marL="342900" indent="-342900">
              <a:buFont typeface="Arial" panose="020B0604020202020204" pitchFamily="34" charset="0"/>
              <a:buChar char="•"/>
            </a:pPr>
            <a:r>
              <a:rPr lang="en-US" sz="2000" b="1" dirty="0"/>
              <a:t>Which spokespeople we engage.</a:t>
            </a:r>
            <a:endParaRPr lang="en-US" sz="2000" dirty="0"/>
          </a:p>
          <a:p>
            <a:endParaRPr lang="en-US" sz="2000" dirty="0"/>
          </a:p>
          <a:p>
            <a:r>
              <a:rPr lang="en-US" sz="2000" dirty="0"/>
              <a:t>Political campaigns, major corporations, and even other unions spend millions developing these strategies, using focus groups and other research to find out what works best and why. </a:t>
            </a:r>
          </a:p>
          <a:p>
            <a:endParaRPr lang="en-US" sz="2000" dirty="0"/>
          </a:p>
          <a:p>
            <a:r>
              <a:rPr lang="en-US" sz="2000" dirty="0"/>
              <a:t>We’re still in the infancy stages, but we’re making great progress—</a:t>
            </a:r>
            <a:r>
              <a:rPr lang="en-US" sz="2000" b="1" dirty="0"/>
              <a:t>we’re growing our reach and our impact daily, </a:t>
            </a:r>
            <a:r>
              <a:rPr lang="en-US" sz="2000" dirty="0"/>
              <a:t>and making huge strides in identifying who our people are, both in terms of members and allies. </a:t>
            </a:r>
          </a:p>
        </p:txBody>
      </p:sp>
    </p:spTree>
    <p:extLst>
      <p:ext uri="{BB962C8B-B14F-4D97-AF65-F5344CB8AC3E}">
        <p14:creationId xmlns:p14="http://schemas.microsoft.com/office/powerpoint/2010/main" val="126220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5591908"/>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7046" y="5724835"/>
            <a:ext cx="2247899" cy="1033517"/>
          </a:xfrm>
          <a:prstGeom prst="rect">
            <a:avLst/>
          </a:prstGeom>
        </p:spPr>
      </p:pic>
      <p:sp>
        <p:nvSpPr>
          <p:cNvPr id="11" name="Rectangle 10"/>
          <p:cNvSpPr/>
          <p:nvPr/>
        </p:nvSpPr>
        <p:spPr>
          <a:xfrm>
            <a:off x="0" y="0"/>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4637" y="370534"/>
            <a:ext cx="11887200" cy="584775"/>
          </a:xfrm>
          <a:prstGeom prst="rect">
            <a:avLst/>
          </a:prstGeom>
          <a:noFill/>
        </p:spPr>
        <p:txBody>
          <a:bodyPr wrap="square" rtlCol="0">
            <a:spAutoFit/>
          </a:bodyPr>
          <a:lstStyle/>
          <a:p>
            <a:pPr algn="ctr"/>
            <a:r>
              <a:rPr lang="en-US" sz="3200" b="1" dirty="0">
                <a:solidFill>
                  <a:srgbClr val="FFCE05"/>
                </a:solidFill>
                <a:latin typeface="Gotham" charset="0"/>
                <a:ea typeface="Gotham" charset="0"/>
                <a:cs typeface="Gotham" charset="0"/>
              </a:rPr>
              <a:t>COMMUNICATIONS STRATEGY</a:t>
            </a:r>
          </a:p>
        </p:txBody>
      </p:sp>
      <p:sp>
        <p:nvSpPr>
          <p:cNvPr id="7" name="TextBox 6"/>
          <p:cNvSpPr txBox="1"/>
          <p:nvPr/>
        </p:nvSpPr>
        <p:spPr>
          <a:xfrm>
            <a:off x="212479" y="5932566"/>
            <a:ext cx="3117363" cy="584775"/>
          </a:xfrm>
          <a:prstGeom prst="rect">
            <a:avLst/>
          </a:prstGeom>
          <a:noFill/>
        </p:spPr>
        <p:txBody>
          <a:bodyPr wrap="square" rtlCol="0">
            <a:spAutoFit/>
          </a:bodyPr>
          <a:lstStyle/>
          <a:p>
            <a:r>
              <a:rPr lang="en-US" sz="3200" b="1" dirty="0">
                <a:solidFill>
                  <a:srgbClr val="FFCE05"/>
                </a:solidFill>
                <a:latin typeface="Gotham" charset="0"/>
                <a:ea typeface="Gotham" charset="0"/>
                <a:cs typeface="Gotham" charset="0"/>
              </a:rPr>
              <a:t>#</a:t>
            </a:r>
            <a:r>
              <a:rPr lang="en-US" sz="3200" b="1" dirty="0" err="1">
                <a:solidFill>
                  <a:srgbClr val="FFCE05"/>
                </a:solidFill>
                <a:latin typeface="Gotham" charset="0"/>
                <a:ea typeface="Gotham" charset="0"/>
                <a:cs typeface="Gotham" charset="0"/>
              </a:rPr>
              <a:t>TWULegCon</a:t>
            </a:r>
            <a:endParaRPr lang="en-US" sz="3200" b="1" dirty="0">
              <a:solidFill>
                <a:srgbClr val="FFCE05"/>
              </a:solidFill>
              <a:latin typeface="Gotham" charset="0"/>
              <a:ea typeface="Gotham" charset="0"/>
              <a:cs typeface="Gotham" charset="0"/>
            </a:endParaRPr>
          </a:p>
        </p:txBody>
      </p:sp>
      <p:sp>
        <p:nvSpPr>
          <p:cNvPr id="4" name="TextBox 3"/>
          <p:cNvSpPr txBox="1"/>
          <p:nvPr/>
        </p:nvSpPr>
        <p:spPr>
          <a:xfrm>
            <a:off x="790414" y="1351508"/>
            <a:ext cx="5501898" cy="4154984"/>
          </a:xfrm>
          <a:prstGeom prst="rect">
            <a:avLst/>
          </a:prstGeom>
          <a:noFill/>
        </p:spPr>
        <p:txBody>
          <a:bodyPr wrap="square" rtlCol="0">
            <a:spAutoFit/>
          </a:bodyPr>
          <a:lstStyle/>
          <a:p>
            <a:r>
              <a:rPr lang="en-US" sz="2200" dirty="0"/>
              <a:t>The International’s Communications Department is here to help with the strategy part: </a:t>
            </a:r>
          </a:p>
          <a:p>
            <a:endParaRPr lang="en-US" sz="2200" dirty="0"/>
          </a:p>
          <a:p>
            <a:pPr marL="457200" indent="-457200">
              <a:buFont typeface="+mj-lt"/>
              <a:buAutoNum type="arabicPeriod"/>
            </a:pPr>
            <a:r>
              <a:rPr lang="en-US" sz="2200" dirty="0"/>
              <a:t>Deciding which communications tool is the best for what you’re trying to achieve and,</a:t>
            </a:r>
          </a:p>
          <a:p>
            <a:pPr marL="457200" indent="-457200">
              <a:buFont typeface="+mj-lt"/>
              <a:buAutoNum type="arabicPeriod"/>
            </a:pPr>
            <a:r>
              <a:rPr lang="en-US" sz="2200" dirty="0"/>
              <a:t>What your strongest message and messenger might be.</a:t>
            </a:r>
          </a:p>
          <a:p>
            <a:endParaRPr lang="en-US" sz="2200" dirty="0"/>
          </a:p>
          <a:p>
            <a:r>
              <a:rPr lang="en-US" sz="2200" dirty="0"/>
              <a:t>This workshop will offer you some tips and resources so you and your members can utilize those tools more regularly!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930" y="1636626"/>
            <a:ext cx="4857848" cy="2637941"/>
          </a:xfrm>
          <a:prstGeom prst="rect">
            <a:avLst/>
          </a:prstGeom>
        </p:spPr>
      </p:pic>
      <p:sp>
        <p:nvSpPr>
          <p:cNvPr id="3" name="TextBox 2"/>
          <p:cNvSpPr txBox="1"/>
          <p:nvPr/>
        </p:nvSpPr>
        <p:spPr>
          <a:xfrm>
            <a:off x="6633930" y="4457437"/>
            <a:ext cx="4857848" cy="707886"/>
          </a:xfrm>
          <a:prstGeom prst="rect">
            <a:avLst/>
          </a:prstGeom>
          <a:noFill/>
        </p:spPr>
        <p:txBody>
          <a:bodyPr wrap="square" rtlCol="0">
            <a:spAutoFit/>
          </a:bodyPr>
          <a:lstStyle/>
          <a:p>
            <a:pPr algn="ctr"/>
            <a:r>
              <a:rPr lang="en-US" sz="2000" i="1" dirty="0"/>
              <a:t>Beyoncé sends a message at the VMAs. Strategic move? For sure.</a:t>
            </a:r>
          </a:p>
        </p:txBody>
      </p:sp>
    </p:spTree>
    <p:extLst>
      <p:ext uri="{BB962C8B-B14F-4D97-AF65-F5344CB8AC3E}">
        <p14:creationId xmlns:p14="http://schemas.microsoft.com/office/powerpoint/2010/main" val="817030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5591908"/>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7046" y="5724835"/>
            <a:ext cx="2247899" cy="1033517"/>
          </a:xfrm>
          <a:prstGeom prst="rect">
            <a:avLst/>
          </a:prstGeom>
        </p:spPr>
      </p:pic>
      <p:sp>
        <p:nvSpPr>
          <p:cNvPr id="11" name="Rectangle 10"/>
          <p:cNvSpPr/>
          <p:nvPr/>
        </p:nvSpPr>
        <p:spPr>
          <a:xfrm>
            <a:off x="0" y="0"/>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4637" y="370534"/>
            <a:ext cx="11887200" cy="584775"/>
          </a:xfrm>
          <a:prstGeom prst="rect">
            <a:avLst/>
          </a:prstGeom>
          <a:noFill/>
        </p:spPr>
        <p:txBody>
          <a:bodyPr wrap="square" rtlCol="0">
            <a:spAutoFit/>
          </a:bodyPr>
          <a:lstStyle/>
          <a:p>
            <a:pPr algn="ctr"/>
            <a:r>
              <a:rPr lang="en-US" sz="3200" b="1" dirty="0">
                <a:solidFill>
                  <a:srgbClr val="FFCE05"/>
                </a:solidFill>
                <a:latin typeface="Gotham" charset="0"/>
                <a:ea typeface="Gotham" charset="0"/>
                <a:cs typeface="Gotham" charset="0"/>
              </a:rPr>
              <a:t>COMMUNICATIONS TOOLS AND MATERIALS</a:t>
            </a:r>
          </a:p>
        </p:txBody>
      </p:sp>
      <p:sp>
        <p:nvSpPr>
          <p:cNvPr id="7" name="TextBox 6"/>
          <p:cNvSpPr txBox="1"/>
          <p:nvPr/>
        </p:nvSpPr>
        <p:spPr>
          <a:xfrm>
            <a:off x="212479" y="5932566"/>
            <a:ext cx="3117363" cy="584775"/>
          </a:xfrm>
          <a:prstGeom prst="rect">
            <a:avLst/>
          </a:prstGeom>
          <a:noFill/>
        </p:spPr>
        <p:txBody>
          <a:bodyPr wrap="square" rtlCol="0">
            <a:spAutoFit/>
          </a:bodyPr>
          <a:lstStyle/>
          <a:p>
            <a:r>
              <a:rPr lang="en-US" sz="3200" b="1" dirty="0">
                <a:solidFill>
                  <a:srgbClr val="FFCE05"/>
                </a:solidFill>
                <a:latin typeface="Gotham" charset="0"/>
                <a:ea typeface="Gotham" charset="0"/>
                <a:cs typeface="Gotham" charset="0"/>
              </a:rPr>
              <a:t>#</a:t>
            </a:r>
            <a:r>
              <a:rPr lang="en-US" sz="3200" b="1" dirty="0" err="1">
                <a:solidFill>
                  <a:srgbClr val="FFCE05"/>
                </a:solidFill>
                <a:latin typeface="Gotham" charset="0"/>
                <a:ea typeface="Gotham" charset="0"/>
                <a:cs typeface="Gotham" charset="0"/>
              </a:rPr>
              <a:t>TWULegCon</a:t>
            </a:r>
            <a:endParaRPr lang="en-US" sz="3200" b="1" dirty="0">
              <a:solidFill>
                <a:srgbClr val="FFCE05"/>
              </a:solidFill>
              <a:latin typeface="Gotham" charset="0"/>
              <a:ea typeface="Gotham" charset="0"/>
              <a:cs typeface="Gotham" charset="0"/>
            </a:endParaRPr>
          </a:p>
        </p:txBody>
      </p:sp>
      <p:sp>
        <p:nvSpPr>
          <p:cNvPr id="4" name="TextBox 3"/>
          <p:cNvSpPr txBox="1"/>
          <p:nvPr/>
        </p:nvSpPr>
        <p:spPr>
          <a:xfrm>
            <a:off x="1239865" y="1844298"/>
            <a:ext cx="2603716" cy="2308324"/>
          </a:xfrm>
          <a:prstGeom prst="rect">
            <a:avLst/>
          </a:prstGeom>
          <a:noFill/>
        </p:spPr>
        <p:txBody>
          <a:bodyPr wrap="square" rtlCol="0">
            <a:spAutoFit/>
          </a:bodyPr>
          <a:lstStyle/>
          <a:p>
            <a:r>
              <a:rPr lang="en-US" sz="2400" b="1" dirty="0"/>
              <a:t>Internal</a:t>
            </a:r>
          </a:p>
          <a:p>
            <a:pPr marL="342900" indent="-342900">
              <a:buFont typeface="Arial" panose="020B0604020202020204" pitchFamily="34" charset="0"/>
              <a:buChar char="•"/>
            </a:pPr>
            <a:r>
              <a:rPr lang="en-US" sz="2400" dirty="0"/>
              <a:t>Shop Talk</a:t>
            </a:r>
          </a:p>
          <a:p>
            <a:pPr marL="342900" indent="-342900">
              <a:buFont typeface="Arial" panose="020B0604020202020204" pitchFamily="34" charset="0"/>
              <a:buChar char="•"/>
            </a:pPr>
            <a:r>
              <a:rPr lang="en-US" sz="2400" dirty="0"/>
              <a:t>TWU Express</a:t>
            </a:r>
          </a:p>
          <a:p>
            <a:pPr marL="342900" indent="-342900">
              <a:buFont typeface="Arial" panose="020B0604020202020204" pitchFamily="34" charset="0"/>
              <a:buChar char="•"/>
            </a:pPr>
            <a:r>
              <a:rPr lang="en-US" sz="2400" dirty="0"/>
              <a:t>TWU clips</a:t>
            </a:r>
          </a:p>
          <a:p>
            <a:pPr marL="342900" indent="-342900">
              <a:buFont typeface="Arial" panose="020B0604020202020204" pitchFamily="34" charset="0"/>
              <a:buChar char="•"/>
            </a:pPr>
            <a:r>
              <a:rPr lang="en-US" sz="2400" dirty="0"/>
              <a:t>Fliers and bulletins</a:t>
            </a:r>
          </a:p>
        </p:txBody>
      </p:sp>
      <p:sp>
        <p:nvSpPr>
          <p:cNvPr id="8" name="TextBox 7"/>
          <p:cNvSpPr txBox="1"/>
          <p:nvPr/>
        </p:nvSpPr>
        <p:spPr>
          <a:xfrm>
            <a:off x="4274948" y="1844298"/>
            <a:ext cx="3241728" cy="2677656"/>
          </a:xfrm>
          <a:prstGeom prst="rect">
            <a:avLst/>
          </a:prstGeom>
          <a:noFill/>
        </p:spPr>
        <p:txBody>
          <a:bodyPr wrap="square" rtlCol="0">
            <a:spAutoFit/>
          </a:bodyPr>
          <a:lstStyle/>
          <a:p>
            <a:r>
              <a:rPr lang="en-US" sz="2400" b="1" dirty="0"/>
              <a:t>External</a:t>
            </a:r>
          </a:p>
          <a:p>
            <a:pPr marL="342900" indent="-342900">
              <a:buFont typeface="Arial" panose="020B0604020202020204" pitchFamily="34" charset="0"/>
              <a:buChar char="•"/>
            </a:pPr>
            <a:r>
              <a:rPr lang="en-US" sz="2400" dirty="0"/>
              <a:t>TWU Twitter, Facebook, and Instagram</a:t>
            </a:r>
          </a:p>
          <a:p>
            <a:pPr marL="342900" indent="-342900">
              <a:buFont typeface="Arial" panose="020B0604020202020204" pitchFamily="34" charset="0"/>
              <a:buChar char="•"/>
            </a:pPr>
            <a:r>
              <a:rPr lang="en-US" sz="2400" dirty="0"/>
              <a:t>TWU action alerts</a:t>
            </a:r>
          </a:p>
          <a:p>
            <a:pPr marL="342900" indent="-342900">
              <a:buFont typeface="Arial" panose="020B0604020202020204" pitchFamily="34" charset="0"/>
              <a:buChar char="•"/>
            </a:pPr>
            <a:r>
              <a:rPr lang="en-US" sz="2400" dirty="0"/>
              <a:t>TWU website</a:t>
            </a:r>
          </a:p>
          <a:p>
            <a:pPr marL="342900" indent="-342900">
              <a:buFont typeface="Arial" panose="020B0604020202020204" pitchFamily="34" charset="0"/>
              <a:buChar char="•"/>
            </a:pPr>
            <a:r>
              <a:rPr lang="en-US" sz="2400" dirty="0"/>
              <a:t>TWU videos</a:t>
            </a:r>
          </a:p>
        </p:txBody>
      </p:sp>
      <p:sp>
        <p:nvSpPr>
          <p:cNvPr id="13" name="TextBox 12"/>
          <p:cNvSpPr txBox="1"/>
          <p:nvPr/>
        </p:nvSpPr>
        <p:spPr>
          <a:xfrm>
            <a:off x="7669274" y="1844298"/>
            <a:ext cx="3644488" cy="2677656"/>
          </a:xfrm>
          <a:prstGeom prst="rect">
            <a:avLst/>
          </a:prstGeom>
          <a:noFill/>
        </p:spPr>
        <p:txBody>
          <a:bodyPr wrap="square" rtlCol="0">
            <a:spAutoFit/>
          </a:bodyPr>
          <a:lstStyle/>
          <a:p>
            <a:r>
              <a:rPr lang="en-US" sz="2400" b="1" dirty="0"/>
              <a:t>Campaign Communications</a:t>
            </a:r>
          </a:p>
          <a:p>
            <a:pPr marL="342900" indent="-342900">
              <a:buFont typeface="Arial" panose="020B0604020202020204" pitchFamily="34" charset="0"/>
              <a:buChar char="•"/>
            </a:pPr>
            <a:r>
              <a:rPr lang="en-US" sz="2400" dirty="0"/>
              <a:t>Media advisories and releases</a:t>
            </a:r>
          </a:p>
          <a:p>
            <a:pPr marL="342900" indent="-342900">
              <a:buFont typeface="Arial" panose="020B0604020202020204" pitchFamily="34" charset="0"/>
              <a:buChar char="•"/>
            </a:pPr>
            <a:r>
              <a:rPr lang="en-US" sz="2400" dirty="0"/>
              <a:t>Email campaigns, online actions, and petitions</a:t>
            </a:r>
          </a:p>
          <a:p>
            <a:pPr marL="342900" indent="-342900">
              <a:buFont typeface="Arial" panose="020B0604020202020204" pitchFamily="34" charset="0"/>
              <a:buChar char="•"/>
            </a:pPr>
            <a:r>
              <a:rPr lang="en-US" sz="2400" dirty="0"/>
              <a:t>Media interviews</a:t>
            </a:r>
          </a:p>
          <a:p>
            <a:pPr marL="342900" indent="-342900">
              <a:buFont typeface="Arial" panose="020B0604020202020204" pitchFamily="34" charset="0"/>
              <a:buChar char="•"/>
            </a:pPr>
            <a:r>
              <a:rPr lang="en-US" sz="2400" dirty="0"/>
              <a:t>LTEs, op-eds</a:t>
            </a:r>
          </a:p>
        </p:txBody>
      </p:sp>
    </p:spTree>
    <p:extLst>
      <p:ext uri="{BB962C8B-B14F-4D97-AF65-F5344CB8AC3E}">
        <p14:creationId xmlns:p14="http://schemas.microsoft.com/office/powerpoint/2010/main" val="332890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5591908"/>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7046" y="5724835"/>
            <a:ext cx="2247899" cy="1033517"/>
          </a:xfrm>
          <a:prstGeom prst="rect">
            <a:avLst/>
          </a:prstGeom>
        </p:spPr>
      </p:pic>
      <p:sp>
        <p:nvSpPr>
          <p:cNvPr id="11" name="Rectangle 10"/>
          <p:cNvSpPr/>
          <p:nvPr/>
        </p:nvSpPr>
        <p:spPr>
          <a:xfrm>
            <a:off x="0" y="0"/>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4637" y="370534"/>
            <a:ext cx="11887200" cy="584775"/>
          </a:xfrm>
          <a:prstGeom prst="rect">
            <a:avLst/>
          </a:prstGeom>
          <a:noFill/>
        </p:spPr>
        <p:txBody>
          <a:bodyPr wrap="square" rtlCol="0">
            <a:spAutoFit/>
          </a:bodyPr>
          <a:lstStyle/>
          <a:p>
            <a:pPr algn="ctr"/>
            <a:r>
              <a:rPr lang="en-US" sz="3200" b="1" dirty="0">
                <a:solidFill>
                  <a:srgbClr val="FFCE05"/>
                </a:solidFill>
                <a:latin typeface="Gotham" charset="0"/>
                <a:ea typeface="Gotham" charset="0"/>
                <a:cs typeface="Gotham" charset="0"/>
              </a:rPr>
              <a:t>GETTING STARTED</a:t>
            </a:r>
          </a:p>
        </p:txBody>
      </p:sp>
      <p:sp>
        <p:nvSpPr>
          <p:cNvPr id="7" name="TextBox 6"/>
          <p:cNvSpPr txBox="1"/>
          <p:nvPr/>
        </p:nvSpPr>
        <p:spPr>
          <a:xfrm>
            <a:off x="212479" y="5932566"/>
            <a:ext cx="3117363" cy="584775"/>
          </a:xfrm>
          <a:prstGeom prst="rect">
            <a:avLst/>
          </a:prstGeom>
          <a:noFill/>
        </p:spPr>
        <p:txBody>
          <a:bodyPr wrap="square" rtlCol="0">
            <a:spAutoFit/>
          </a:bodyPr>
          <a:lstStyle/>
          <a:p>
            <a:r>
              <a:rPr lang="en-US" sz="3200" b="1" dirty="0">
                <a:solidFill>
                  <a:srgbClr val="FFCE05"/>
                </a:solidFill>
                <a:latin typeface="Gotham" charset="0"/>
                <a:ea typeface="Gotham" charset="0"/>
                <a:cs typeface="Gotham" charset="0"/>
              </a:rPr>
              <a:t>#</a:t>
            </a:r>
            <a:r>
              <a:rPr lang="en-US" sz="3200" b="1" dirty="0" err="1">
                <a:solidFill>
                  <a:srgbClr val="FFCE05"/>
                </a:solidFill>
                <a:latin typeface="Gotham" charset="0"/>
                <a:ea typeface="Gotham" charset="0"/>
                <a:cs typeface="Gotham" charset="0"/>
              </a:rPr>
              <a:t>TWULegCon</a:t>
            </a:r>
            <a:endParaRPr lang="en-US" sz="3200" b="1" dirty="0">
              <a:solidFill>
                <a:srgbClr val="FFCE05"/>
              </a:solidFill>
              <a:latin typeface="Gotham" charset="0"/>
              <a:ea typeface="Gotham" charset="0"/>
              <a:cs typeface="Gotham" charset="0"/>
            </a:endParaRPr>
          </a:p>
        </p:txBody>
      </p:sp>
      <p:sp>
        <p:nvSpPr>
          <p:cNvPr id="4" name="TextBox 3"/>
          <p:cNvSpPr txBox="1"/>
          <p:nvPr/>
        </p:nvSpPr>
        <p:spPr>
          <a:xfrm>
            <a:off x="1198825" y="1636626"/>
            <a:ext cx="4262034" cy="3416320"/>
          </a:xfrm>
          <a:prstGeom prst="rect">
            <a:avLst/>
          </a:prstGeom>
          <a:noFill/>
        </p:spPr>
        <p:txBody>
          <a:bodyPr wrap="square" rtlCol="0">
            <a:spAutoFit/>
          </a:bodyPr>
          <a:lstStyle/>
          <a:p>
            <a:r>
              <a:rPr lang="en-US" sz="2400" dirty="0"/>
              <a:t>No matter what you’re trying to write, be it a flier, a Facebook post, or a press release, always start with the same questions: </a:t>
            </a:r>
          </a:p>
          <a:p>
            <a:endParaRPr lang="en-US" sz="2400" dirty="0"/>
          </a:p>
          <a:p>
            <a:pPr marL="800100" lvl="1" indent="-342900">
              <a:buFont typeface="Arial" panose="020B0604020202020204" pitchFamily="34" charset="0"/>
              <a:buChar char="•"/>
            </a:pPr>
            <a:r>
              <a:rPr lang="en-US" sz="2400" dirty="0"/>
              <a:t>Who is my audience? </a:t>
            </a:r>
          </a:p>
          <a:p>
            <a:pPr marL="800100" lvl="1" indent="-342900">
              <a:buFont typeface="Arial" panose="020B0604020202020204" pitchFamily="34" charset="0"/>
              <a:buChar char="•"/>
            </a:pPr>
            <a:r>
              <a:rPr lang="en-US" sz="2400" dirty="0"/>
              <a:t>What do I want them to do or understand? </a:t>
            </a:r>
          </a:p>
          <a:p>
            <a:pPr marL="800100" lvl="1" indent="-342900">
              <a:buFont typeface="Arial" panose="020B0604020202020204" pitchFamily="34" charset="0"/>
              <a:buChar char="•"/>
            </a:pPr>
            <a:r>
              <a:rPr lang="en-US" sz="2400" dirty="0"/>
              <a:t>What’s my message?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9837" y="1636626"/>
            <a:ext cx="4510291" cy="2743634"/>
          </a:xfrm>
          <a:prstGeom prst="rect">
            <a:avLst/>
          </a:prstGeom>
        </p:spPr>
      </p:pic>
      <p:sp>
        <p:nvSpPr>
          <p:cNvPr id="3" name="TextBox 2"/>
          <p:cNvSpPr txBox="1"/>
          <p:nvPr/>
        </p:nvSpPr>
        <p:spPr>
          <a:xfrm>
            <a:off x="5892057" y="4448665"/>
            <a:ext cx="5067946" cy="830997"/>
          </a:xfrm>
          <a:prstGeom prst="rect">
            <a:avLst/>
          </a:prstGeom>
          <a:noFill/>
        </p:spPr>
        <p:txBody>
          <a:bodyPr wrap="square" rtlCol="0">
            <a:spAutoFit/>
          </a:bodyPr>
          <a:lstStyle/>
          <a:p>
            <a:r>
              <a:rPr lang="en-US" sz="1600" i="1" dirty="0"/>
              <a:t>The Boston Globe’s Spotlight Team, featured here in this year’s Academy Award™ Best Picture winner “Spotlight” asks these same questions when they write.</a:t>
            </a:r>
          </a:p>
        </p:txBody>
      </p:sp>
    </p:spTree>
    <p:extLst>
      <p:ext uri="{BB962C8B-B14F-4D97-AF65-F5344CB8AC3E}">
        <p14:creationId xmlns:p14="http://schemas.microsoft.com/office/powerpoint/2010/main" val="389942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5591908"/>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7046" y="5724835"/>
            <a:ext cx="2247899" cy="1033517"/>
          </a:xfrm>
          <a:prstGeom prst="rect">
            <a:avLst/>
          </a:prstGeom>
        </p:spPr>
      </p:pic>
      <p:sp>
        <p:nvSpPr>
          <p:cNvPr id="11" name="Rectangle 10"/>
          <p:cNvSpPr/>
          <p:nvPr/>
        </p:nvSpPr>
        <p:spPr>
          <a:xfrm>
            <a:off x="0" y="0"/>
            <a:ext cx="12192000" cy="126609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4637" y="370534"/>
            <a:ext cx="11887200" cy="584775"/>
          </a:xfrm>
          <a:prstGeom prst="rect">
            <a:avLst/>
          </a:prstGeom>
          <a:noFill/>
        </p:spPr>
        <p:txBody>
          <a:bodyPr wrap="square" rtlCol="0">
            <a:spAutoFit/>
          </a:bodyPr>
          <a:lstStyle/>
          <a:p>
            <a:pPr algn="ctr"/>
            <a:r>
              <a:rPr lang="en-US" sz="3200" b="1" dirty="0">
                <a:solidFill>
                  <a:srgbClr val="FFCE05"/>
                </a:solidFill>
                <a:latin typeface="Gotham" charset="0"/>
                <a:ea typeface="Gotham" charset="0"/>
                <a:cs typeface="Gotham" charset="0"/>
              </a:rPr>
              <a:t>GETTING STARTED</a:t>
            </a:r>
          </a:p>
        </p:txBody>
      </p:sp>
      <p:sp>
        <p:nvSpPr>
          <p:cNvPr id="7" name="TextBox 6"/>
          <p:cNvSpPr txBox="1"/>
          <p:nvPr/>
        </p:nvSpPr>
        <p:spPr>
          <a:xfrm>
            <a:off x="212479" y="5932566"/>
            <a:ext cx="3117363" cy="584775"/>
          </a:xfrm>
          <a:prstGeom prst="rect">
            <a:avLst/>
          </a:prstGeom>
          <a:noFill/>
        </p:spPr>
        <p:txBody>
          <a:bodyPr wrap="square" rtlCol="0">
            <a:spAutoFit/>
          </a:bodyPr>
          <a:lstStyle/>
          <a:p>
            <a:r>
              <a:rPr lang="en-US" sz="3200" b="1" dirty="0">
                <a:solidFill>
                  <a:srgbClr val="FFCE05"/>
                </a:solidFill>
                <a:latin typeface="Gotham" charset="0"/>
                <a:ea typeface="Gotham" charset="0"/>
                <a:cs typeface="Gotham" charset="0"/>
              </a:rPr>
              <a:t>#</a:t>
            </a:r>
            <a:r>
              <a:rPr lang="en-US" sz="3200" b="1" dirty="0" err="1">
                <a:solidFill>
                  <a:srgbClr val="FFCE05"/>
                </a:solidFill>
                <a:latin typeface="Gotham" charset="0"/>
                <a:ea typeface="Gotham" charset="0"/>
                <a:cs typeface="Gotham" charset="0"/>
              </a:rPr>
              <a:t>TWULegCon</a:t>
            </a:r>
            <a:endParaRPr lang="en-US" sz="3200" b="1" dirty="0">
              <a:solidFill>
                <a:srgbClr val="FFCE05"/>
              </a:solidFill>
              <a:latin typeface="Gotham" charset="0"/>
              <a:ea typeface="Gotham" charset="0"/>
              <a:cs typeface="Gotham" charset="0"/>
            </a:endParaRPr>
          </a:p>
        </p:txBody>
      </p:sp>
      <p:sp>
        <p:nvSpPr>
          <p:cNvPr id="4" name="TextBox 3"/>
          <p:cNvSpPr txBox="1"/>
          <p:nvPr/>
        </p:nvSpPr>
        <p:spPr>
          <a:xfrm>
            <a:off x="1239864" y="1844298"/>
            <a:ext cx="9887919" cy="3046988"/>
          </a:xfrm>
          <a:prstGeom prst="rect">
            <a:avLst/>
          </a:prstGeom>
          <a:noFill/>
        </p:spPr>
        <p:txBody>
          <a:bodyPr wrap="square" rtlCol="0">
            <a:spAutoFit/>
          </a:bodyPr>
          <a:lstStyle/>
          <a:p>
            <a:r>
              <a:rPr lang="en-US" sz="2400" dirty="0"/>
              <a:t>Don’t be afraid to sit down and </a:t>
            </a:r>
            <a:r>
              <a:rPr lang="en-US" sz="2400" b="1" dirty="0"/>
              <a:t>WRITE! </a:t>
            </a:r>
            <a:r>
              <a:rPr lang="en-US" sz="2400" dirty="0"/>
              <a:t>Embrace it. Get your pen and paper out, or sit down at that blank screen and just type. Worry about the editing and the fine tuning later. Part of running strategic campaigns and winning them means doing what feels uncomfortable and hard: for many of us, that’s sitting down and putting words to screen/paper. </a:t>
            </a:r>
          </a:p>
          <a:p>
            <a:endParaRPr lang="en-US" sz="2400" dirty="0"/>
          </a:p>
          <a:p>
            <a:r>
              <a:rPr lang="en-US" sz="2400" dirty="0"/>
              <a:t>Practice training those muscles—</a:t>
            </a:r>
            <a:r>
              <a:rPr lang="en-US" sz="2400" b="1" dirty="0"/>
              <a:t>start with bullet points and outlines if it’s easier.</a:t>
            </a:r>
          </a:p>
        </p:txBody>
      </p:sp>
    </p:spTree>
    <p:extLst>
      <p:ext uri="{BB962C8B-B14F-4D97-AF65-F5344CB8AC3E}">
        <p14:creationId xmlns:p14="http://schemas.microsoft.com/office/powerpoint/2010/main" val="1102133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383</TotalTime>
  <Words>1426</Words>
  <Application>Microsoft Macintosh PowerPoint</Application>
  <PresentationFormat>Widescreen</PresentationFormat>
  <Paragraphs>193</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Gotham</vt:lpstr>
      <vt:lpstr>Office Theme</vt:lpstr>
      <vt:lpstr>Communications Workshop</vt:lpstr>
      <vt:lpstr>   “The two words ‘information’ and ‘communication’ are often used interchangeably. But they signify quite different things. Information is giving out, communication is getting through.”                                       Sydney J. Harris, journalist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Chadband, Emma</dc:creator>
  <cp:lastModifiedBy>David Fuller</cp:lastModifiedBy>
  <cp:revision>29</cp:revision>
  <dcterms:created xsi:type="dcterms:W3CDTF">2016-03-03T20:45:00Z</dcterms:created>
  <dcterms:modified xsi:type="dcterms:W3CDTF">2021-03-09T14:42:54Z</dcterms:modified>
</cp:coreProperties>
</file>